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6"/>
  </p:notesMasterIdLst>
  <p:sldIdLst>
    <p:sldId id="257" r:id="rId2"/>
    <p:sldId id="258" r:id="rId3"/>
    <p:sldId id="294" r:id="rId4"/>
    <p:sldId id="303" r:id="rId5"/>
    <p:sldId id="295" r:id="rId6"/>
    <p:sldId id="296" r:id="rId7"/>
    <p:sldId id="297" r:id="rId8"/>
    <p:sldId id="298" r:id="rId9"/>
    <p:sldId id="299" r:id="rId10"/>
    <p:sldId id="300" r:id="rId11"/>
    <p:sldId id="301" r:id="rId12"/>
    <p:sldId id="302" r:id="rId13"/>
    <p:sldId id="275" r:id="rId14"/>
    <p:sldId id="293" r:id="rId15"/>
  </p:sldIdLst>
  <p:sldSz cx="18288000" cy="10287000"/>
  <p:notesSz cx="6858000" cy="9144000"/>
  <p:embeddedFontLst>
    <p:embeddedFont>
      <p:font typeface="Arial Narrow" panose="020B0606020202030204" pitchFamily="34" charset="0"/>
      <p:regular r:id="rId17"/>
      <p:bold r:id="rId18"/>
      <p:italic r:id="rId19"/>
      <p:boldItalic r:id="rId20"/>
    </p:embeddedFont>
    <p:embeddedFont>
      <p:font typeface="Canva Sans" panose="020B0604020202020204"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132" autoAdjust="0"/>
    <p:restoredTop sz="94622" autoAdjust="0"/>
  </p:normalViewPr>
  <p:slideViewPr>
    <p:cSldViewPr>
      <p:cViewPr varScale="1">
        <p:scale>
          <a:sx n="43" d="100"/>
          <a:sy n="43" d="100"/>
        </p:scale>
        <p:origin x="1278"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54B87D-51A6-4E82-A7EA-F4083EFCDD4D}" type="datetimeFigureOut">
              <a:rPr lang="en-NG" smtClean="0"/>
              <a:t>26/03/2024</a:t>
            </a:fld>
            <a:endParaRPr lang="en-N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3ADB15-0E79-49E3-A16A-B081D7ACA685}" type="slidenum">
              <a:rPr lang="en-NG" smtClean="0"/>
              <a:t>‹#›</a:t>
            </a:fld>
            <a:endParaRPr lang="en-NG"/>
          </a:p>
        </p:txBody>
      </p:sp>
    </p:spTree>
    <p:extLst>
      <p:ext uri="{BB962C8B-B14F-4D97-AF65-F5344CB8AC3E}">
        <p14:creationId xmlns:p14="http://schemas.microsoft.com/office/powerpoint/2010/main" val="2970511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Mother kissing baby girl">
            <a:extLst>
              <a:ext uri="{FF2B5EF4-FFF2-40B4-BE49-F238E27FC236}">
                <a16:creationId xmlns:a16="http://schemas.microsoft.com/office/drawing/2014/main" id="{638B16A6-ACB2-E8C1-E6F4-EC1D08E2FD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78252" y="1587027"/>
            <a:ext cx="10236435" cy="6823624"/>
          </a:xfrm>
          <a:prstGeom prst="rect">
            <a:avLst/>
          </a:prstGeom>
        </p:spPr>
      </p:pic>
      <p:sp>
        <p:nvSpPr>
          <p:cNvPr id="3" name="Freeform 3"/>
          <p:cNvSpPr/>
          <p:nvPr/>
        </p:nvSpPr>
        <p:spPr>
          <a:xfrm>
            <a:off x="541508" y="283400"/>
            <a:ext cx="2500061" cy="1044531"/>
          </a:xfrm>
          <a:custGeom>
            <a:avLst/>
            <a:gdLst/>
            <a:ahLst/>
            <a:cxnLst/>
            <a:rect l="l" t="t" r="r" b="b"/>
            <a:pathLst>
              <a:path w="3766049" h="1450085">
                <a:moveTo>
                  <a:pt x="0" y="0"/>
                </a:moveTo>
                <a:lnTo>
                  <a:pt x="3766049" y="0"/>
                </a:lnTo>
                <a:lnTo>
                  <a:pt x="3766049" y="1450085"/>
                </a:lnTo>
                <a:lnTo>
                  <a:pt x="0" y="1450085"/>
                </a:lnTo>
                <a:lnTo>
                  <a:pt x="0" y="0"/>
                </a:lnTo>
                <a:close/>
              </a:path>
            </a:pathLst>
          </a:custGeom>
          <a:blipFill>
            <a:blip r:embed="rId3"/>
            <a:stretch>
              <a:fillRect/>
            </a:stretch>
          </a:blipFill>
        </p:spPr>
        <p:txBody>
          <a:bodyPr/>
          <a:lstStyle/>
          <a:p>
            <a:endParaRPr lang="en-NG" dirty="0"/>
          </a:p>
        </p:txBody>
      </p:sp>
      <p:sp>
        <p:nvSpPr>
          <p:cNvPr id="7" name="TextBox 7"/>
          <p:cNvSpPr txBox="1"/>
          <p:nvPr/>
        </p:nvSpPr>
        <p:spPr>
          <a:xfrm>
            <a:off x="627080" y="4782471"/>
            <a:ext cx="4828979" cy="722057"/>
          </a:xfrm>
          <a:prstGeom prst="rect">
            <a:avLst/>
          </a:prstGeom>
        </p:spPr>
        <p:txBody>
          <a:bodyPr wrap="square" lIns="0" tIns="0" rIns="0" bIns="0" rtlCol="0" anchor="t">
            <a:spAutoFit/>
          </a:bodyPr>
          <a:lstStyle/>
          <a:p>
            <a:pPr marL="0" lvl="0" indent="0">
              <a:lnSpc>
                <a:spcPts val="6153"/>
              </a:lnSpc>
              <a:spcBef>
                <a:spcPct val="0"/>
              </a:spcBef>
            </a:pPr>
            <a:r>
              <a:rPr lang="en-US" sz="4395" b="1" dirty="0">
                <a:solidFill>
                  <a:srgbClr val="072E36"/>
                </a:solidFill>
                <a:latin typeface="Arial Narrow" panose="020B0606020202030204" pitchFamily="34" charset="0"/>
              </a:rPr>
              <a:t>Money &amp; Motherhood:</a:t>
            </a:r>
          </a:p>
        </p:txBody>
      </p:sp>
      <p:sp>
        <p:nvSpPr>
          <p:cNvPr id="8" name="TextBox 8"/>
          <p:cNvSpPr txBox="1"/>
          <p:nvPr/>
        </p:nvSpPr>
        <p:spPr>
          <a:xfrm>
            <a:off x="627080" y="5504528"/>
            <a:ext cx="6907464" cy="605871"/>
          </a:xfrm>
          <a:prstGeom prst="rect">
            <a:avLst/>
          </a:prstGeom>
        </p:spPr>
        <p:txBody>
          <a:bodyPr wrap="square" lIns="0" tIns="0" rIns="0" bIns="0" rtlCol="0" anchor="t">
            <a:spAutoFit/>
          </a:bodyPr>
          <a:lstStyle/>
          <a:p>
            <a:pPr marL="0" lvl="0" indent="0">
              <a:lnSpc>
                <a:spcPts val="5175"/>
              </a:lnSpc>
              <a:spcBef>
                <a:spcPct val="0"/>
              </a:spcBef>
            </a:pPr>
            <a:r>
              <a:rPr lang="en-US" sz="3696" dirty="0">
                <a:solidFill>
                  <a:srgbClr val="072E36"/>
                </a:solidFill>
                <a:latin typeface="Arial Narrow" panose="020B0606020202030204" pitchFamily="34" charset="0"/>
              </a:rPr>
              <a:t>Balancing Finances with raising a family</a:t>
            </a:r>
          </a:p>
        </p:txBody>
      </p:sp>
      <p:sp>
        <p:nvSpPr>
          <p:cNvPr id="11" name="Freeform 2">
            <a:extLst>
              <a:ext uri="{FF2B5EF4-FFF2-40B4-BE49-F238E27FC236}">
                <a16:creationId xmlns:a16="http://schemas.microsoft.com/office/drawing/2014/main" id="{AF64888A-0395-45B6-6D90-323EE2C74B47}"/>
              </a:ext>
            </a:extLst>
          </p:cNvPr>
          <p:cNvSpPr/>
          <p:nvPr/>
        </p:nvSpPr>
        <p:spPr>
          <a:xfrm rot="5400000" flipV="1">
            <a:off x="12187234" y="-888524"/>
            <a:ext cx="5246445" cy="7023492"/>
          </a:xfrm>
          <a:custGeom>
            <a:avLst/>
            <a:gdLst/>
            <a:ahLst/>
            <a:cxnLst/>
            <a:rect l="l" t="t" r="r" b="b"/>
            <a:pathLst>
              <a:path w="5807065" h="7717030">
                <a:moveTo>
                  <a:pt x="0" y="7717030"/>
                </a:moveTo>
                <a:lnTo>
                  <a:pt x="5807066" y="7717030"/>
                </a:lnTo>
                <a:lnTo>
                  <a:pt x="5807066" y="0"/>
                </a:lnTo>
                <a:lnTo>
                  <a:pt x="0" y="0"/>
                </a:lnTo>
                <a:lnTo>
                  <a:pt x="0" y="771703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NG" dirty="0"/>
          </a:p>
        </p:txBody>
      </p:sp>
      <p:sp>
        <p:nvSpPr>
          <p:cNvPr id="12" name="Freeform 4">
            <a:extLst>
              <a:ext uri="{FF2B5EF4-FFF2-40B4-BE49-F238E27FC236}">
                <a16:creationId xmlns:a16="http://schemas.microsoft.com/office/drawing/2014/main" id="{5D356D4D-7543-0B31-0655-216E489CD675}"/>
              </a:ext>
            </a:extLst>
          </p:cNvPr>
          <p:cNvSpPr/>
          <p:nvPr/>
        </p:nvSpPr>
        <p:spPr>
          <a:xfrm rot="5400000" flipH="1" flipV="1">
            <a:off x="9786296" y="1785291"/>
            <a:ext cx="5981697" cy="11021713"/>
          </a:xfrm>
          <a:custGeom>
            <a:avLst/>
            <a:gdLst/>
            <a:ahLst/>
            <a:cxnLst/>
            <a:rect l="l" t="t" r="r" b="b"/>
            <a:pathLst>
              <a:path w="8693022" h="11363428">
                <a:moveTo>
                  <a:pt x="8693022" y="11363427"/>
                </a:moveTo>
                <a:lnTo>
                  <a:pt x="0" y="11363427"/>
                </a:lnTo>
                <a:lnTo>
                  <a:pt x="0" y="0"/>
                </a:lnTo>
                <a:lnTo>
                  <a:pt x="8693022" y="0"/>
                </a:lnTo>
                <a:lnTo>
                  <a:pt x="8693022" y="11363427"/>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NG"/>
          </a:p>
        </p:txBody>
      </p:sp>
      <p:sp>
        <p:nvSpPr>
          <p:cNvPr id="13" name="TextBox 8">
            <a:extLst>
              <a:ext uri="{FF2B5EF4-FFF2-40B4-BE49-F238E27FC236}">
                <a16:creationId xmlns:a16="http://schemas.microsoft.com/office/drawing/2014/main" id="{1DE7145A-F6B9-79B4-5E71-E519280D6C11}"/>
              </a:ext>
            </a:extLst>
          </p:cNvPr>
          <p:cNvSpPr txBox="1"/>
          <p:nvPr/>
        </p:nvSpPr>
        <p:spPr>
          <a:xfrm>
            <a:off x="664251" y="8656132"/>
            <a:ext cx="5320866" cy="605871"/>
          </a:xfrm>
          <a:prstGeom prst="rect">
            <a:avLst/>
          </a:prstGeom>
        </p:spPr>
        <p:txBody>
          <a:bodyPr wrap="square" lIns="0" tIns="0" rIns="0" bIns="0" rtlCol="0" anchor="t">
            <a:spAutoFit/>
          </a:bodyPr>
          <a:lstStyle/>
          <a:p>
            <a:pPr marL="0" lvl="0" indent="0">
              <a:lnSpc>
                <a:spcPts val="5175"/>
              </a:lnSpc>
              <a:spcBef>
                <a:spcPct val="0"/>
              </a:spcBef>
            </a:pPr>
            <a:r>
              <a:rPr lang="en-US" sz="3696" dirty="0">
                <a:solidFill>
                  <a:srgbClr val="072E36"/>
                </a:solidFill>
                <a:latin typeface="Arial Narrow" panose="020B0606020202030204" pitchFamily="34" charset="0"/>
              </a:rPr>
              <a:t>Speaker: Temitope </a:t>
            </a:r>
            <a:r>
              <a:rPr lang="en-US" sz="3696" dirty="0" err="1">
                <a:solidFill>
                  <a:srgbClr val="072E36"/>
                </a:solidFill>
                <a:latin typeface="Arial Narrow" panose="020B0606020202030204" pitchFamily="34" charset="0"/>
              </a:rPr>
              <a:t>Oyekanmi</a:t>
            </a:r>
            <a:endParaRPr lang="en-US" sz="3696" dirty="0">
              <a:solidFill>
                <a:srgbClr val="072E36"/>
              </a:solidFill>
              <a:latin typeface="Arial Narrow" panose="020B0606020202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659034" y="328465"/>
            <a:ext cx="11451190" cy="562270"/>
          </a:xfrm>
          <a:prstGeom prst="rect">
            <a:avLst/>
          </a:prstGeom>
        </p:spPr>
        <p:txBody>
          <a:bodyPr wrap="square" lIns="0" tIns="0" rIns="0" bIns="0" rtlCol="0" anchor="t">
            <a:spAutoFit/>
          </a:bodyPr>
          <a:lstStyle/>
          <a:p>
            <a:pPr>
              <a:lnSpc>
                <a:spcPct val="107000"/>
              </a:lnSpc>
              <a:spcAft>
                <a:spcPts val="800"/>
              </a:spcAft>
              <a:tabLst>
                <a:tab pos="615950" algn="l"/>
              </a:tabLst>
            </a:pPr>
            <a:r>
              <a:rPr lang="en-US" sz="36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Balancing Finances with raising a family-The 7-step approach</a:t>
            </a:r>
            <a:endParaRPr lang="en-NG"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Freeform 6"/>
          <p:cNvSpPr/>
          <p:nvPr/>
        </p:nvSpPr>
        <p:spPr>
          <a:xfrm>
            <a:off x="15316200" y="190500"/>
            <a:ext cx="1775268" cy="838200"/>
          </a:xfrm>
          <a:custGeom>
            <a:avLst/>
            <a:gdLst/>
            <a:ahLst/>
            <a:cxnLst/>
            <a:rect l="l" t="t" r="r" b="b"/>
            <a:pathLst>
              <a:path w="2560521" h="985907">
                <a:moveTo>
                  <a:pt x="0" y="0"/>
                </a:moveTo>
                <a:lnTo>
                  <a:pt x="2560521" y="0"/>
                </a:lnTo>
                <a:lnTo>
                  <a:pt x="2560521" y="985907"/>
                </a:lnTo>
                <a:lnTo>
                  <a:pt x="0" y="985907"/>
                </a:lnTo>
                <a:lnTo>
                  <a:pt x="0" y="0"/>
                </a:lnTo>
                <a:close/>
              </a:path>
            </a:pathLst>
          </a:custGeom>
          <a:blipFill>
            <a:blip r:embed="rId2"/>
            <a:stretch>
              <a:fillRect/>
            </a:stretch>
          </a:blipFill>
        </p:spPr>
        <p:txBody>
          <a:bodyPr/>
          <a:lstStyle/>
          <a:p>
            <a:endParaRPr lang="en-NG" dirty="0"/>
          </a:p>
        </p:txBody>
      </p:sp>
      <p:grpSp>
        <p:nvGrpSpPr>
          <p:cNvPr id="9" name="Group 7">
            <a:extLst>
              <a:ext uri="{FF2B5EF4-FFF2-40B4-BE49-F238E27FC236}">
                <a16:creationId xmlns:a16="http://schemas.microsoft.com/office/drawing/2014/main" id="{F3E3317A-ACE4-B27C-49E5-D04EE9307C0D}"/>
              </a:ext>
            </a:extLst>
          </p:cNvPr>
          <p:cNvGrpSpPr/>
          <p:nvPr/>
        </p:nvGrpSpPr>
        <p:grpSpPr>
          <a:xfrm>
            <a:off x="-38482" y="9615934"/>
            <a:ext cx="18345725" cy="690180"/>
            <a:chOff x="0" y="-38100"/>
            <a:chExt cx="4831796" cy="181776"/>
          </a:xfrm>
        </p:grpSpPr>
        <p:sp>
          <p:nvSpPr>
            <p:cNvPr id="10" name="Freeform 8">
              <a:extLst>
                <a:ext uri="{FF2B5EF4-FFF2-40B4-BE49-F238E27FC236}">
                  <a16:creationId xmlns:a16="http://schemas.microsoft.com/office/drawing/2014/main" id="{F944BF9E-FC66-85F0-3873-B0EC9BAF0317}"/>
                </a:ext>
              </a:extLst>
            </p:cNvPr>
            <p:cNvSpPr/>
            <p:nvPr/>
          </p:nvSpPr>
          <p:spPr>
            <a:xfrm>
              <a:off x="5068" y="71823"/>
              <a:ext cx="4826728" cy="66819"/>
            </a:xfrm>
            <a:custGeom>
              <a:avLst/>
              <a:gdLst/>
              <a:ahLst/>
              <a:cxnLst/>
              <a:rect l="l" t="t" r="r" b="b"/>
              <a:pathLst>
                <a:path w="4826728" h="143676">
                  <a:moveTo>
                    <a:pt x="0" y="0"/>
                  </a:moveTo>
                  <a:lnTo>
                    <a:pt x="4826728" y="0"/>
                  </a:lnTo>
                  <a:lnTo>
                    <a:pt x="4826728" y="143676"/>
                  </a:lnTo>
                  <a:lnTo>
                    <a:pt x="0" y="143676"/>
                  </a:lnTo>
                  <a:close/>
                </a:path>
              </a:pathLst>
            </a:custGeom>
            <a:solidFill>
              <a:srgbClr val="D42E11"/>
            </a:solidFill>
          </p:spPr>
          <p:txBody>
            <a:bodyPr/>
            <a:lstStyle/>
            <a:p>
              <a:endParaRPr lang="en-NG" dirty="0"/>
            </a:p>
          </p:txBody>
        </p:sp>
        <p:sp>
          <p:nvSpPr>
            <p:cNvPr id="11" name="TextBox 9">
              <a:extLst>
                <a:ext uri="{FF2B5EF4-FFF2-40B4-BE49-F238E27FC236}">
                  <a16:creationId xmlns:a16="http://schemas.microsoft.com/office/drawing/2014/main" id="{6782A286-CC15-95F4-874E-D91175D7ED85}"/>
                </a:ext>
              </a:extLst>
            </p:cNvPr>
            <p:cNvSpPr txBox="1"/>
            <p:nvPr/>
          </p:nvSpPr>
          <p:spPr>
            <a:xfrm>
              <a:off x="0" y="-38100"/>
              <a:ext cx="4826728" cy="181776"/>
            </a:xfrm>
            <a:prstGeom prst="rect">
              <a:avLst/>
            </a:prstGeom>
          </p:spPr>
          <p:txBody>
            <a:bodyPr lIns="50800" tIns="50800" rIns="50800" bIns="50800" rtlCol="0" anchor="ctr"/>
            <a:lstStyle/>
            <a:p>
              <a:pPr algn="ctr">
                <a:lnSpc>
                  <a:spcPts val="2659"/>
                </a:lnSpc>
              </a:pPr>
              <a:endParaRPr/>
            </a:p>
          </p:txBody>
        </p:sp>
      </p:grpSp>
      <p:sp>
        <p:nvSpPr>
          <p:cNvPr id="2" name="TextBox 1">
            <a:extLst>
              <a:ext uri="{FF2B5EF4-FFF2-40B4-BE49-F238E27FC236}">
                <a16:creationId xmlns:a16="http://schemas.microsoft.com/office/drawing/2014/main" id="{30F80FC0-A0FB-9E79-649B-656FAEA9F6CB}"/>
              </a:ext>
            </a:extLst>
          </p:cNvPr>
          <p:cNvSpPr txBox="1"/>
          <p:nvPr/>
        </p:nvSpPr>
        <p:spPr>
          <a:xfrm>
            <a:off x="655317" y="1028700"/>
            <a:ext cx="15495366" cy="6375400"/>
          </a:xfrm>
          <a:prstGeom prst="rect">
            <a:avLst/>
          </a:prstGeom>
          <a:noFill/>
        </p:spPr>
        <p:txBody>
          <a:bodyPr wrap="square">
            <a:spAutoFit/>
          </a:bodyPr>
          <a:lstStyle/>
          <a:p>
            <a:pPr lvl="0">
              <a:lnSpc>
                <a:spcPct val="107000"/>
              </a:lnSpc>
              <a:tabLst>
                <a:tab pos="615950" algn="l"/>
              </a:tabLst>
            </a:pPr>
            <a:r>
              <a:rPr lang="en-US" sz="32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6. Invest for the Future:</a:t>
            </a:r>
            <a:r>
              <a:rPr lang="en-US" sz="3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 Invest wisely for the future to grow your wealth and secure your family's financial future. </a:t>
            </a:r>
          </a:p>
          <a:p>
            <a:pPr lvl="0">
              <a:lnSpc>
                <a:spcPct val="107000"/>
              </a:lnSpc>
              <a:tabLst>
                <a:tab pos="615950" algn="l"/>
              </a:tabLst>
            </a:pPr>
            <a:endParaRPr lang="en-US" sz="3200" b="1" dirty="0">
              <a:solidFill>
                <a:srgbClr val="000000"/>
              </a:solidFill>
              <a:latin typeface="Arial Narrow" panose="020B0606020202030204" pitchFamily="34" charset="0"/>
              <a:ea typeface="Calibri" panose="020F0502020204030204" pitchFamily="34" charset="0"/>
              <a:cs typeface="Arial" panose="020B0604020202020204" pitchFamily="34" charset="0"/>
            </a:endParaRPr>
          </a:p>
          <a:p>
            <a:pPr lvl="0">
              <a:lnSpc>
                <a:spcPct val="107000"/>
              </a:lnSpc>
              <a:tabLst>
                <a:tab pos="615950" algn="l"/>
              </a:tabLst>
            </a:pPr>
            <a:r>
              <a:rPr lang="en-US" sz="32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7. Plan for the Unexpected:</a:t>
            </a:r>
            <a:r>
              <a:rPr lang="en-US" sz="3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 Build and maintain an emergency fund to cover unexpected expenses or financial setbacks. </a:t>
            </a:r>
          </a:p>
          <a:p>
            <a:pPr lvl="0">
              <a:lnSpc>
                <a:spcPct val="107000"/>
              </a:lnSpc>
              <a:tabLst>
                <a:tab pos="615950" algn="l"/>
              </a:tabLst>
            </a:pPr>
            <a:endParaRPr lang="en-US" sz="3200" dirty="0">
              <a:solidFill>
                <a:srgbClr val="000000"/>
              </a:solidFill>
              <a:latin typeface="Arial Narrow" panose="020B0606020202030204" pitchFamily="34" charset="0"/>
              <a:ea typeface="Calibri" panose="020F0502020204030204" pitchFamily="34" charset="0"/>
              <a:cs typeface="Arial" panose="020B0604020202020204" pitchFamily="34" charset="0"/>
            </a:endParaRPr>
          </a:p>
          <a:p>
            <a:pPr lvl="0">
              <a:lnSpc>
                <a:spcPct val="107000"/>
              </a:lnSpc>
              <a:tabLst>
                <a:tab pos="615950" algn="l"/>
              </a:tabLst>
            </a:pPr>
            <a:endParaRPr lang="en-US" sz="3200" dirty="0">
              <a:solidFill>
                <a:srgbClr val="000000"/>
              </a:solidFill>
              <a:latin typeface="Arial Narrow" panose="020B0606020202030204" pitchFamily="34" charset="0"/>
              <a:ea typeface="Calibri" panose="020F0502020204030204" pitchFamily="34" charset="0"/>
              <a:cs typeface="Arial" panose="020B0604020202020204" pitchFamily="34" charset="0"/>
            </a:endParaRPr>
          </a:p>
          <a:p>
            <a:pPr>
              <a:lnSpc>
                <a:spcPct val="107000"/>
              </a:lnSpc>
              <a:tabLst>
                <a:tab pos="615950" algn="l"/>
              </a:tabLst>
            </a:pPr>
            <a:r>
              <a:rPr lang="en-US" sz="3200" dirty="0">
                <a:solidFill>
                  <a:srgbClr val="000000"/>
                </a:solidFill>
                <a:latin typeface="Arial Narrow" panose="020B0606020202030204" pitchFamily="34" charset="0"/>
                <a:ea typeface="Calibri" panose="020F0502020204030204" pitchFamily="34" charset="0"/>
                <a:cs typeface="Arial" panose="020B0604020202020204" pitchFamily="34" charset="0"/>
              </a:rPr>
              <a:t>By implementing these strategies and maintaining a proactive approach to managing your finances, you can effectively balance financial responsibilities while raising a family and work towards achieving your financial goals.</a:t>
            </a:r>
            <a:endParaRPr lang="en-NG" sz="3200" dirty="0">
              <a:solidFill>
                <a:srgbClr val="000000"/>
              </a:solidFill>
              <a:latin typeface="Arial Narrow" panose="020B0606020202030204" pitchFamily="34" charset="0"/>
              <a:ea typeface="Calibri" panose="020F0502020204030204" pitchFamily="34" charset="0"/>
              <a:cs typeface="Arial" panose="020B0604020202020204" pitchFamily="34" charset="0"/>
            </a:endParaRPr>
          </a:p>
          <a:p>
            <a:pPr lvl="0">
              <a:lnSpc>
                <a:spcPct val="107000"/>
              </a:lnSpc>
              <a:tabLst>
                <a:tab pos="615950" algn="l"/>
              </a:tabLst>
            </a:pPr>
            <a:endParaRPr lang="en-US" sz="3200" dirty="0">
              <a:latin typeface="Arial Narrow" panose="020B0606020202030204" pitchFamily="34" charset="0"/>
            </a:endParaRPr>
          </a:p>
          <a:p>
            <a:pPr lvl="0" indent="-342900">
              <a:lnSpc>
                <a:spcPct val="107000"/>
              </a:lnSpc>
              <a:spcAft>
                <a:spcPts val="800"/>
              </a:spcAft>
              <a:buFont typeface="+mj-lt"/>
              <a:buAutoNum type="arabicPeriod"/>
              <a:tabLst>
                <a:tab pos="615950" algn="l"/>
              </a:tabLst>
            </a:pPr>
            <a:endParaRPr lang="en-NG" sz="3200" dirty="0">
              <a:latin typeface="Arial Narrow" panose="020B0606020202030204" pitchFamily="34" charset="0"/>
            </a:endParaRPr>
          </a:p>
        </p:txBody>
      </p:sp>
    </p:spTree>
    <p:extLst>
      <p:ext uri="{BB962C8B-B14F-4D97-AF65-F5344CB8AC3E}">
        <p14:creationId xmlns:p14="http://schemas.microsoft.com/office/powerpoint/2010/main" val="2958313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p:nvPr/>
        </p:nvSpPr>
        <p:spPr>
          <a:xfrm>
            <a:off x="15316200" y="190500"/>
            <a:ext cx="1775268" cy="838200"/>
          </a:xfrm>
          <a:custGeom>
            <a:avLst/>
            <a:gdLst/>
            <a:ahLst/>
            <a:cxnLst/>
            <a:rect l="l" t="t" r="r" b="b"/>
            <a:pathLst>
              <a:path w="2560521" h="985907">
                <a:moveTo>
                  <a:pt x="0" y="0"/>
                </a:moveTo>
                <a:lnTo>
                  <a:pt x="2560521" y="0"/>
                </a:lnTo>
                <a:lnTo>
                  <a:pt x="2560521" y="985907"/>
                </a:lnTo>
                <a:lnTo>
                  <a:pt x="0" y="985907"/>
                </a:lnTo>
                <a:lnTo>
                  <a:pt x="0" y="0"/>
                </a:lnTo>
                <a:close/>
              </a:path>
            </a:pathLst>
          </a:custGeom>
          <a:blipFill>
            <a:blip r:embed="rId2"/>
            <a:stretch>
              <a:fillRect/>
            </a:stretch>
          </a:blipFill>
        </p:spPr>
        <p:txBody>
          <a:bodyPr/>
          <a:lstStyle/>
          <a:p>
            <a:endParaRPr lang="en-NG" dirty="0"/>
          </a:p>
        </p:txBody>
      </p:sp>
      <p:grpSp>
        <p:nvGrpSpPr>
          <p:cNvPr id="9" name="Group 7">
            <a:extLst>
              <a:ext uri="{FF2B5EF4-FFF2-40B4-BE49-F238E27FC236}">
                <a16:creationId xmlns:a16="http://schemas.microsoft.com/office/drawing/2014/main" id="{F3E3317A-ACE4-B27C-49E5-D04EE9307C0D}"/>
              </a:ext>
            </a:extLst>
          </p:cNvPr>
          <p:cNvGrpSpPr/>
          <p:nvPr/>
        </p:nvGrpSpPr>
        <p:grpSpPr>
          <a:xfrm>
            <a:off x="-38482" y="9615934"/>
            <a:ext cx="18345725" cy="690180"/>
            <a:chOff x="0" y="-38100"/>
            <a:chExt cx="4831796" cy="181776"/>
          </a:xfrm>
        </p:grpSpPr>
        <p:sp>
          <p:nvSpPr>
            <p:cNvPr id="10" name="Freeform 8">
              <a:extLst>
                <a:ext uri="{FF2B5EF4-FFF2-40B4-BE49-F238E27FC236}">
                  <a16:creationId xmlns:a16="http://schemas.microsoft.com/office/drawing/2014/main" id="{F944BF9E-FC66-85F0-3873-B0EC9BAF0317}"/>
                </a:ext>
              </a:extLst>
            </p:cNvPr>
            <p:cNvSpPr/>
            <p:nvPr/>
          </p:nvSpPr>
          <p:spPr>
            <a:xfrm>
              <a:off x="5068" y="71823"/>
              <a:ext cx="4826728" cy="66819"/>
            </a:xfrm>
            <a:custGeom>
              <a:avLst/>
              <a:gdLst/>
              <a:ahLst/>
              <a:cxnLst/>
              <a:rect l="l" t="t" r="r" b="b"/>
              <a:pathLst>
                <a:path w="4826728" h="143676">
                  <a:moveTo>
                    <a:pt x="0" y="0"/>
                  </a:moveTo>
                  <a:lnTo>
                    <a:pt x="4826728" y="0"/>
                  </a:lnTo>
                  <a:lnTo>
                    <a:pt x="4826728" y="143676"/>
                  </a:lnTo>
                  <a:lnTo>
                    <a:pt x="0" y="143676"/>
                  </a:lnTo>
                  <a:close/>
                </a:path>
              </a:pathLst>
            </a:custGeom>
            <a:solidFill>
              <a:srgbClr val="D42E11"/>
            </a:solidFill>
          </p:spPr>
          <p:txBody>
            <a:bodyPr/>
            <a:lstStyle/>
            <a:p>
              <a:endParaRPr lang="en-NG" dirty="0"/>
            </a:p>
          </p:txBody>
        </p:sp>
        <p:sp>
          <p:nvSpPr>
            <p:cNvPr id="11" name="TextBox 9">
              <a:extLst>
                <a:ext uri="{FF2B5EF4-FFF2-40B4-BE49-F238E27FC236}">
                  <a16:creationId xmlns:a16="http://schemas.microsoft.com/office/drawing/2014/main" id="{6782A286-CC15-95F4-874E-D91175D7ED85}"/>
                </a:ext>
              </a:extLst>
            </p:cNvPr>
            <p:cNvSpPr txBox="1"/>
            <p:nvPr/>
          </p:nvSpPr>
          <p:spPr>
            <a:xfrm>
              <a:off x="0" y="-38100"/>
              <a:ext cx="4826728" cy="181776"/>
            </a:xfrm>
            <a:prstGeom prst="rect">
              <a:avLst/>
            </a:prstGeom>
          </p:spPr>
          <p:txBody>
            <a:bodyPr lIns="50800" tIns="50800" rIns="50800" bIns="50800" rtlCol="0" anchor="ctr"/>
            <a:lstStyle/>
            <a:p>
              <a:pPr algn="ctr">
                <a:lnSpc>
                  <a:spcPts val="2659"/>
                </a:lnSpc>
              </a:pPr>
              <a:endParaRPr/>
            </a:p>
          </p:txBody>
        </p:sp>
      </p:grpSp>
      <p:pic>
        <p:nvPicPr>
          <p:cNvPr id="4" name="Picture 3">
            <a:extLst>
              <a:ext uri="{FF2B5EF4-FFF2-40B4-BE49-F238E27FC236}">
                <a16:creationId xmlns:a16="http://schemas.microsoft.com/office/drawing/2014/main" id="{4CFFEB16-F594-395C-38B5-FA0F7845664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26185" y="151741"/>
            <a:ext cx="9220200" cy="9983517"/>
          </a:xfrm>
          <a:prstGeom prst="rect">
            <a:avLst/>
          </a:prstGeom>
          <a:noFill/>
        </p:spPr>
      </p:pic>
    </p:spTree>
    <p:extLst>
      <p:ext uri="{BB962C8B-B14F-4D97-AF65-F5344CB8AC3E}">
        <p14:creationId xmlns:p14="http://schemas.microsoft.com/office/powerpoint/2010/main" val="1997127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659034" y="328465"/>
            <a:ext cx="11451190" cy="562270"/>
          </a:xfrm>
          <a:prstGeom prst="rect">
            <a:avLst/>
          </a:prstGeom>
        </p:spPr>
        <p:txBody>
          <a:bodyPr wrap="square" lIns="0" tIns="0" rIns="0" bIns="0" rtlCol="0" anchor="t">
            <a:spAutoFit/>
          </a:bodyPr>
          <a:lstStyle/>
          <a:p>
            <a:pPr fontAlgn="base"/>
            <a:r>
              <a:rPr lang="en-US" sz="36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Final thoughts</a:t>
            </a:r>
            <a:r>
              <a:rPr lang="en-US" sz="3600" dirty="0">
                <a:solidFill>
                  <a:srgbClr val="000000"/>
                </a:solidFill>
                <a:effectLst/>
                <a:latin typeface="Times New Roman" panose="02020603050405020304" pitchFamily="18" charset="0"/>
                <a:ea typeface="Times New Roman" panose="02020603050405020304" pitchFamily="18" charset="0"/>
              </a:rPr>
              <a:t> </a:t>
            </a:r>
            <a:endParaRPr lang="en-NG" sz="2400" dirty="0">
              <a:effectLst/>
              <a:latin typeface="Times New Roman" panose="02020603050405020304" pitchFamily="18" charset="0"/>
              <a:ea typeface="Times New Roman" panose="02020603050405020304" pitchFamily="18" charset="0"/>
            </a:endParaRPr>
          </a:p>
        </p:txBody>
      </p:sp>
      <p:sp>
        <p:nvSpPr>
          <p:cNvPr id="6" name="Freeform 6"/>
          <p:cNvSpPr/>
          <p:nvPr/>
        </p:nvSpPr>
        <p:spPr>
          <a:xfrm>
            <a:off x="15316200" y="190500"/>
            <a:ext cx="1775268" cy="838200"/>
          </a:xfrm>
          <a:custGeom>
            <a:avLst/>
            <a:gdLst/>
            <a:ahLst/>
            <a:cxnLst/>
            <a:rect l="l" t="t" r="r" b="b"/>
            <a:pathLst>
              <a:path w="2560521" h="985907">
                <a:moveTo>
                  <a:pt x="0" y="0"/>
                </a:moveTo>
                <a:lnTo>
                  <a:pt x="2560521" y="0"/>
                </a:lnTo>
                <a:lnTo>
                  <a:pt x="2560521" y="985907"/>
                </a:lnTo>
                <a:lnTo>
                  <a:pt x="0" y="985907"/>
                </a:lnTo>
                <a:lnTo>
                  <a:pt x="0" y="0"/>
                </a:lnTo>
                <a:close/>
              </a:path>
            </a:pathLst>
          </a:custGeom>
          <a:blipFill>
            <a:blip r:embed="rId2"/>
            <a:stretch>
              <a:fillRect/>
            </a:stretch>
          </a:blipFill>
        </p:spPr>
        <p:txBody>
          <a:bodyPr/>
          <a:lstStyle/>
          <a:p>
            <a:endParaRPr lang="en-NG" dirty="0"/>
          </a:p>
        </p:txBody>
      </p:sp>
      <p:grpSp>
        <p:nvGrpSpPr>
          <p:cNvPr id="9" name="Group 7">
            <a:extLst>
              <a:ext uri="{FF2B5EF4-FFF2-40B4-BE49-F238E27FC236}">
                <a16:creationId xmlns:a16="http://schemas.microsoft.com/office/drawing/2014/main" id="{F3E3317A-ACE4-B27C-49E5-D04EE9307C0D}"/>
              </a:ext>
            </a:extLst>
          </p:cNvPr>
          <p:cNvGrpSpPr/>
          <p:nvPr/>
        </p:nvGrpSpPr>
        <p:grpSpPr>
          <a:xfrm>
            <a:off x="-38482" y="9615934"/>
            <a:ext cx="18345725" cy="690180"/>
            <a:chOff x="0" y="-38100"/>
            <a:chExt cx="4831796" cy="181776"/>
          </a:xfrm>
        </p:grpSpPr>
        <p:sp>
          <p:nvSpPr>
            <p:cNvPr id="10" name="Freeform 8">
              <a:extLst>
                <a:ext uri="{FF2B5EF4-FFF2-40B4-BE49-F238E27FC236}">
                  <a16:creationId xmlns:a16="http://schemas.microsoft.com/office/drawing/2014/main" id="{F944BF9E-FC66-85F0-3873-B0EC9BAF0317}"/>
                </a:ext>
              </a:extLst>
            </p:cNvPr>
            <p:cNvSpPr/>
            <p:nvPr/>
          </p:nvSpPr>
          <p:spPr>
            <a:xfrm>
              <a:off x="5068" y="71823"/>
              <a:ext cx="4826728" cy="66819"/>
            </a:xfrm>
            <a:custGeom>
              <a:avLst/>
              <a:gdLst/>
              <a:ahLst/>
              <a:cxnLst/>
              <a:rect l="l" t="t" r="r" b="b"/>
              <a:pathLst>
                <a:path w="4826728" h="143676">
                  <a:moveTo>
                    <a:pt x="0" y="0"/>
                  </a:moveTo>
                  <a:lnTo>
                    <a:pt x="4826728" y="0"/>
                  </a:lnTo>
                  <a:lnTo>
                    <a:pt x="4826728" y="143676"/>
                  </a:lnTo>
                  <a:lnTo>
                    <a:pt x="0" y="143676"/>
                  </a:lnTo>
                  <a:close/>
                </a:path>
              </a:pathLst>
            </a:custGeom>
            <a:solidFill>
              <a:srgbClr val="D42E11"/>
            </a:solidFill>
          </p:spPr>
          <p:txBody>
            <a:bodyPr/>
            <a:lstStyle/>
            <a:p>
              <a:endParaRPr lang="en-NG" dirty="0"/>
            </a:p>
          </p:txBody>
        </p:sp>
        <p:sp>
          <p:nvSpPr>
            <p:cNvPr id="11" name="TextBox 9">
              <a:extLst>
                <a:ext uri="{FF2B5EF4-FFF2-40B4-BE49-F238E27FC236}">
                  <a16:creationId xmlns:a16="http://schemas.microsoft.com/office/drawing/2014/main" id="{6782A286-CC15-95F4-874E-D91175D7ED85}"/>
                </a:ext>
              </a:extLst>
            </p:cNvPr>
            <p:cNvSpPr txBox="1"/>
            <p:nvPr/>
          </p:nvSpPr>
          <p:spPr>
            <a:xfrm>
              <a:off x="0" y="-38100"/>
              <a:ext cx="4826728" cy="181776"/>
            </a:xfrm>
            <a:prstGeom prst="rect">
              <a:avLst/>
            </a:prstGeom>
          </p:spPr>
          <p:txBody>
            <a:bodyPr lIns="50800" tIns="50800" rIns="50800" bIns="50800" rtlCol="0" anchor="ctr"/>
            <a:lstStyle/>
            <a:p>
              <a:pPr algn="ctr">
                <a:lnSpc>
                  <a:spcPts val="2659"/>
                </a:lnSpc>
              </a:pPr>
              <a:endParaRPr/>
            </a:p>
          </p:txBody>
        </p:sp>
      </p:grpSp>
      <p:sp>
        <p:nvSpPr>
          <p:cNvPr id="2" name="TextBox 1">
            <a:extLst>
              <a:ext uri="{FF2B5EF4-FFF2-40B4-BE49-F238E27FC236}">
                <a16:creationId xmlns:a16="http://schemas.microsoft.com/office/drawing/2014/main" id="{30F80FC0-A0FB-9E79-649B-656FAEA9F6CB}"/>
              </a:ext>
            </a:extLst>
          </p:cNvPr>
          <p:cNvSpPr txBox="1"/>
          <p:nvPr/>
        </p:nvSpPr>
        <p:spPr>
          <a:xfrm>
            <a:off x="708468" y="1308099"/>
            <a:ext cx="16383000" cy="3041282"/>
          </a:xfrm>
          <a:prstGeom prst="rect">
            <a:avLst/>
          </a:prstGeom>
          <a:noFill/>
        </p:spPr>
        <p:txBody>
          <a:bodyPr wrap="square">
            <a:spAutoFit/>
          </a:bodyPr>
          <a:lstStyle/>
          <a:p>
            <a:pPr fontAlgn="base"/>
            <a:r>
              <a:rPr lang="en-US" sz="3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Becoming a mother is the most incredible experience and it changes your mindset about financial wellbeing and education – a conversation we should be having more often. </a:t>
            </a:r>
          </a:p>
          <a:p>
            <a:pPr fontAlgn="base"/>
            <a:endParaRPr lang="en-NG" sz="3200" dirty="0">
              <a:effectLst/>
              <a:latin typeface="Times New Roman" panose="02020603050405020304" pitchFamily="18" charset="0"/>
              <a:ea typeface="Times New Roman" panose="02020603050405020304" pitchFamily="18" charset="0"/>
            </a:endParaRPr>
          </a:p>
          <a:p>
            <a:pPr fontAlgn="base"/>
            <a:r>
              <a:rPr lang="en-US" sz="3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It’s about security, it’s about making choices that reflect our own beliefs and values, and it’s about recognizing the ability mothers have to make our money work for us and our families.</a:t>
            </a:r>
            <a:r>
              <a:rPr lang="en-US" sz="3200" dirty="0">
                <a:solidFill>
                  <a:srgbClr val="000000"/>
                </a:solidFill>
                <a:effectLst/>
                <a:latin typeface="Arial" panose="020B0604020202020204" pitchFamily="34" charset="0"/>
                <a:ea typeface="Times New Roman" panose="02020603050405020304" pitchFamily="18" charset="0"/>
              </a:rPr>
              <a:t> </a:t>
            </a:r>
            <a:endParaRPr lang="en-US" sz="3200" dirty="0">
              <a:latin typeface="Arial Narrow" panose="020B0606020202030204" pitchFamily="34" charset="0"/>
            </a:endParaRPr>
          </a:p>
          <a:p>
            <a:pPr lvl="0" indent="-342900">
              <a:lnSpc>
                <a:spcPct val="107000"/>
              </a:lnSpc>
              <a:spcAft>
                <a:spcPts val="800"/>
              </a:spcAft>
              <a:buFont typeface="+mj-lt"/>
              <a:buAutoNum type="arabicPeriod"/>
              <a:tabLst>
                <a:tab pos="615950" algn="l"/>
              </a:tabLst>
            </a:pPr>
            <a:endParaRPr lang="en-NG" sz="3200" dirty="0">
              <a:latin typeface="Arial Narrow" panose="020B0606020202030204" pitchFamily="34" charset="0"/>
            </a:endParaRPr>
          </a:p>
        </p:txBody>
      </p:sp>
      <p:sp>
        <p:nvSpPr>
          <p:cNvPr id="5" name="TextBox 4">
            <a:extLst>
              <a:ext uri="{FF2B5EF4-FFF2-40B4-BE49-F238E27FC236}">
                <a16:creationId xmlns:a16="http://schemas.microsoft.com/office/drawing/2014/main" id="{ABEFB078-DAA4-DED1-4D9F-2DF5E0BB7911}"/>
              </a:ext>
            </a:extLst>
          </p:cNvPr>
          <p:cNvSpPr txBox="1"/>
          <p:nvPr/>
        </p:nvSpPr>
        <p:spPr>
          <a:xfrm>
            <a:off x="708468" y="4445154"/>
            <a:ext cx="16893732" cy="1754326"/>
          </a:xfrm>
          <a:prstGeom prst="rect">
            <a:avLst/>
          </a:prstGeom>
          <a:noFill/>
        </p:spPr>
        <p:txBody>
          <a:bodyPr wrap="square">
            <a:spAutoFit/>
          </a:bodyPr>
          <a:lstStyle/>
          <a:p>
            <a:pPr fontAlgn="base"/>
            <a:r>
              <a:rPr lang="en-US" sz="3600" b="1" i="1" dirty="0">
                <a:solidFill>
                  <a:srgbClr val="000000"/>
                </a:solidFill>
                <a:latin typeface="Arial Narrow" panose="020B0606020202030204" pitchFamily="34" charset="0"/>
                <a:cs typeface="Arial" panose="020B0604020202020204" pitchFamily="34" charset="0"/>
              </a:rPr>
              <a:t>Becoming a mother is a tough job, but also the most gratifying experience. The more equipped and structured you are in your financial life, the more convinced you’ll be in raising your mini you!</a:t>
            </a:r>
            <a:endParaRPr lang="en-NG" sz="3600" b="1" i="1" dirty="0">
              <a:solidFill>
                <a:srgbClr val="000000"/>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3647420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endParaRPr lang="en-NG"/>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77" b="-9277"/>
            </a:stretch>
          </a:blipFill>
        </p:spPr>
        <p:txBody>
          <a:bodyPr/>
          <a:lstStyle/>
          <a:p>
            <a:endParaRPr lang="en-NG"/>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625419" y="2012957"/>
            <a:ext cx="5004346" cy="557973"/>
          </a:xfrm>
          <a:prstGeom prst="rect">
            <a:avLst/>
          </a:prstGeom>
        </p:spPr>
        <p:txBody>
          <a:bodyPr lIns="0" tIns="0" rIns="0" bIns="0" rtlCol="0" anchor="t">
            <a:spAutoFit/>
          </a:bodyPr>
          <a:lstStyle/>
          <a:p>
            <a:pPr>
              <a:lnSpc>
                <a:spcPts val="4759"/>
              </a:lnSpc>
              <a:spcBef>
                <a:spcPct val="0"/>
              </a:spcBef>
            </a:pPr>
            <a:r>
              <a:rPr lang="en-US" sz="3399" b="1" dirty="0">
                <a:solidFill>
                  <a:srgbClr val="000000"/>
                </a:solidFill>
                <a:latin typeface="Arial Narrow" panose="020B0606020202030204" pitchFamily="34" charset="0"/>
              </a:rPr>
              <a:t>Table of Contents</a:t>
            </a:r>
          </a:p>
        </p:txBody>
      </p:sp>
      <p:sp>
        <p:nvSpPr>
          <p:cNvPr id="4" name="TextBox 4"/>
          <p:cNvSpPr txBox="1"/>
          <p:nvPr/>
        </p:nvSpPr>
        <p:spPr>
          <a:xfrm>
            <a:off x="1623560" y="3162300"/>
            <a:ext cx="9852504" cy="4250074"/>
          </a:xfrm>
          <a:prstGeom prst="rect">
            <a:avLst/>
          </a:prstGeom>
        </p:spPr>
        <p:txBody>
          <a:bodyPr lIns="0" tIns="0" rIns="0" bIns="0" rtlCol="0" anchor="t">
            <a:spAutoFit/>
          </a:bodyPr>
          <a:lstStyle/>
          <a:p>
            <a:pPr marL="342900" lvl="0" indent="-342900">
              <a:lnSpc>
                <a:spcPct val="150000"/>
              </a:lnSpc>
              <a:buFont typeface="Symbol" panose="05050102010706020507" pitchFamily="18" charset="2"/>
              <a:buChar char=""/>
            </a:pPr>
            <a:r>
              <a:rPr lang="en-US" sz="3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Introduction</a:t>
            </a:r>
            <a:endParaRPr lang="en-NG"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Symbol" panose="05050102010706020507" pitchFamily="18" charset="2"/>
              <a:buChar char=""/>
              <a:tabLst>
                <a:tab pos="615950" algn="l"/>
              </a:tabLst>
            </a:pPr>
            <a:r>
              <a:rPr lang="en-US" sz="3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Money and Motherhood </a:t>
            </a:r>
            <a:endParaRPr lang="en-NG"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Symbol" panose="05050102010706020507" pitchFamily="18" charset="2"/>
              <a:buChar char=""/>
              <a:tabLst>
                <a:tab pos="615950" algn="l"/>
              </a:tabLst>
            </a:pPr>
            <a:r>
              <a:rPr lang="en-US" sz="3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How motherhood can change the approach to finances</a:t>
            </a:r>
            <a:endParaRPr lang="en-NG"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Symbol" panose="05050102010706020507" pitchFamily="18" charset="2"/>
              <a:buChar char=""/>
              <a:tabLst>
                <a:tab pos="615950" algn="l"/>
              </a:tabLst>
            </a:pPr>
            <a:r>
              <a:rPr lang="en-US" sz="3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Balancing Finances with raising a family-The 7-step approach</a:t>
            </a:r>
            <a:endParaRPr lang="en-NG"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Symbol" panose="05050102010706020507" pitchFamily="18" charset="2"/>
              <a:buChar char=""/>
              <a:tabLst>
                <a:tab pos="615950" algn="l"/>
              </a:tabLst>
            </a:pPr>
            <a:r>
              <a:rPr lang="en-US" sz="3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Final Thoughts</a:t>
            </a:r>
            <a:endParaRPr lang="en-NG" sz="3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a:lnSpc>
                <a:spcPts val="3750"/>
              </a:lnSpc>
              <a:spcBef>
                <a:spcPct val="0"/>
              </a:spcBef>
            </a:pPr>
            <a:endParaRPr lang="en-US" sz="2679" u="none" strike="noStrike" dirty="0">
              <a:solidFill>
                <a:srgbClr val="000000"/>
              </a:solidFill>
              <a:latin typeface="Canva Sans"/>
            </a:endParaRPr>
          </a:p>
        </p:txBody>
      </p:sp>
      <p:sp>
        <p:nvSpPr>
          <p:cNvPr id="6" name="Freeform 6"/>
          <p:cNvSpPr/>
          <p:nvPr/>
        </p:nvSpPr>
        <p:spPr>
          <a:xfrm>
            <a:off x="15316200" y="190500"/>
            <a:ext cx="1775268" cy="838200"/>
          </a:xfrm>
          <a:custGeom>
            <a:avLst/>
            <a:gdLst/>
            <a:ahLst/>
            <a:cxnLst/>
            <a:rect l="l" t="t" r="r" b="b"/>
            <a:pathLst>
              <a:path w="2560521" h="985907">
                <a:moveTo>
                  <a:pt x="0" y="0"/>
                </a:moveTo>
                <a:lnTo>
                  <a:pt x="2560521" y="0"/>
                </a:lnTo>
                <a:lnTo>
                  <a:pt x="2560521" y="985907"/>
                </a:lnTo>
                <a:lnTo>
                  <a:pt x="0" y="985907"/>
                </a:lnTo>
                <a:lnTo>
                  <a:pt x="0" y="0"/>
                </a:lnTo>
                <a:close/>
              </a:path>
            </a:pathLst>
          </a:custGeom>
          <a:blipFill>
            <a:blip r:embed="rId2"/>
            <a:stretch>
              <a:fillRect/>
            </a:stretch>
          </a:blipFill>
        </p:spPr>
        <p:txBody>
          <a:bodyPr/>
          <a:lstStyle/>
          <a:p>
            <a:endParaRPr lang="en-NG" dirty="0"/>
          </a:p>
        </p:txBody>
      </p:sp>
      <p:pic>
        <p:nvPicPr>
          <p:cNvPr id="8" name="Picture 7" descr="Portrait of businesswoman sitting">
            <a:extLst>
              <a:ext uri="{FF2B5EF4-FFF2-40B4-BE49-F238E27FC236}">
                <a16:creationId xmlns:a16="http://schemas.microsoft.com/office/drawing/2014/main" id="{F18E3F9A-F0ED-B15D-55F5-B92AC805E4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25400" y="2019300"/>
            <a:ext cx="4366068" cy="6549102"/>
          </a:xfrm>
          <a:prstGeom prst="rect">
            <a:avLst/>
          </a:prstGeom>
        </p:spPr>
      </p:pic>
      <p:grpSp>
        <p:nvGrpSpPr>
          <p:cNvPr id="9" name="Group 7">
            <a:extLst>
              <a:ext uri="{FF2B5EF4-FFF2-40B4-BE49-F238E27FC236}">
                <a16:creationId xmlns:a16="http://schemas.microsoft.com/office/drawing/2014/main" id="{F3E3317A-ACE4-B27C-49E5-D04EE9307C0D}"/>
              </a:ext>
            </a:extLst>
          </p:cNvPr>
          <p:cNvGrpSpPr/>
          <p:nvPr/>
        </p:nvGrpSpPr>
        <p:grpSpPr>
          <a:xfrm>
            <a:off x="-38482" y="9615934"/>
            <a:ext cx="18345725" cy="690180"/>
            <a:chOff x="0" y="-38100"/>
            <a:chExt cx="4831796" cy="181776"/>
          </a:xfrm>
        </p:grpSpPr>
        <p:sp>
          <p:nvSpPr>
            <p:cNvPr id="10" name="Freeform 8">
              <a:extLst>
                <a:ext uri="{FF2B5EF4-FFF2-40B4-BE49-F238E27FC236}">
                  <a16:creationId xmlns:a16="http://schemas.microsoft.com/office/drawing/2014/main" id="{F944BF9E-FC66-85F0-3873-B0EC9BAF0317}"/>
                </a:ext>
              </a:extLst>
            </p:cNvPr>
            <p:cNvSpPr/>
            <p:nvPr/>
          </p:nvSpPr>
          <p:spPr>
            <a:xfrm>
              <a:off x="5068" y="71823"/>
              <a:ext cx="4826728" cy="66819"/>
            </a:xfrm>
            <a:custGeom>
              <a:avLst/>
              <a:gdLst/>
              <a:ahLst/>
              <a:cxnLst/>
              <a:rect l="l" t="t" r="r" b="b"/>
              <a:pathLst>
                <a:path w="4826728" h="143676">
                  <a:moveTo>
                    <a:pt x="0" y="0"/>
                  </a:moveTo>
                  <a:lnTo>
                    <a:pt x="4826728" y="0"/>
                  </a:lnTo>
                  <a:lnTo>
                    <a:pt x="4826728" y="143676"/>
                  </a:lnTo>
                  <a:lnTo>
                    <a:pt x="0" y="143676"/>
                  </a:lnTo>
                  <a:close/>
                </a:path>
              </a:pathLst>
            </a:custGeom>
            <a:solidFill>
              <a:srgbClr val="D42E11"/>
            </a:solidFill>
          </p:spPr>
          <p:txBody>
            <a:bodyPr/>
            <a:lstStyle/>
            <a:p>
              <a:endParaRPr lang="en-NG" dirty="0"/>
            </a:p>
          </p:txBody>
        </p:sp>
        <p:sp>
          <p:nvSpPr>
            <p:cNvPr id="11" name="TextBox 9">
              <a:extLst>
                <a:ext uri="{FF2B5EF4-FFF2-40B4-BE49-F238E27FC236}">
                  <a16:creationId xmlns:a16="http://schemas.microsoft.com/office/drawing/2014/main" id="{6782A286-CC15-95F4-874E-D91175D7ED85}"/>
                </a:ext>
              </a:extLst>
            </p:cNvPr>
            <p:cNvSpPr txBox="1"/>
            <p:nvPr/>
          </p:nvSpPr>
          <p:spPr>
            <a:xfrm>
              <a:off x="0" y="-38100"/>
              <a:ext cx="4826728" cy="181776"/>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545466" y="672150"/>
            <a:ext cx="5004346" cy="557973"/>
          </a:xfrm>
          <a:prstGeom prst="rect">
            <a:avLst/>
          </a:prstGeom>
        </p:spPr>
        <p:txBody>
          <a:bodyPr lIns="0" tIns="0" rIns="0" bIns="0" rtlCol="0" anchor="t">
            <a:spAutoFit/>
          </a:bodyPr>
          <a:lstStyle/>
          <a:p>
            <a:pPr>
              <a:lnSpc>
                <a:spcPct val="107000"/>
              </a:lnSpc>
              <a:spcAft>
                <a:spcPts val="800"/>
              </a:spcAft>
              <a:tabLst>
                <a:tab pos="615950" algn="l"/>
              </a:tabLst>
            </a:pPr>
            <a:r>
              <a:rPr lang="en-US" sz="36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Introduction</a:t>
            </a:r>
            <a:endParaRPr lang="en-NG"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4"/>
          <p:cNvSpPr txBox="1"/>
          <p:nvPr/>
        </p:nvSpPr>
        <p:spPr>
          <a:xfrm>
            <a:off x="1623560" y="1790700"/>
            <a:ext cx="15673840" cy="4107343"/>
          </a:xfrm>
          <a:prstGeom prst="rect">
            <a:avLst/>
          </a:prstGeom>
        </p:spPr>
        <p:txBody>
          <a:bodyPr wrap="square" lIns="0" tIns="0" rIns="0" bIns="0" rtlCol="0" anchor="t">
            <a:spAutoFit/>
          </a:bodyPr>
          <a:lstStyle/>
          <a:p>
            <a:pPr>
              <a:lnSpc>
                <a:spcPct val="107000"/>
              </a:lnSpc>
              <a:spcAft>
                <a:spcPts val="800"/>
              </a:spcAft>
            </a:pPr>
            <a:r>
              <a:rPr lang="en-US" sz="3200" b="1" i="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 survey by Citi's Women &amp; Co. found that after having a baby money becomes a woman's second highest priority, after parenting. W</a:t>
            </a:r>
            <a:r>
              <a:rPr lang="en-US" sz="3200" b="1" i="1" dirty="0">
                <a:effectLst/>
                <a:latin typeface="Arial Narrow" panose="020B0606020202030204" pitchFamily="34" charset="0"/>
                <a:ea typeface="Calibri" panose="020F0502020204030204" pitchFamily="34" charset="0"/>
                <a:cs typeface="Times New Roman" panose="02020603050405020304" pitchFamily="18" charset="0"/>
              </a:rPr>
              <a:t>hen child-bearing sets in, women tend to prioritize parenting over earning money, but their roles in financial decision-making becomes bigger.</a:t>
            </a:r>
            <a:endParaRPr lang="en-NG" sz="2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dirty="0">
                <a:effectLst/>
                <a:latin typeface="Arial Narrow" panose="020B0606020202030204" pitchFamily="34" charset="0"/>
                <a:ea typeface="Times New Roman" panose="02020603050405020304" pitchFamily="18" charset="0"/>
              </a:rPr>
              <a:t>A good number of women today juggle work and motherhood at the same time. While there are many other things that can motivate moms to work (be it at or away from home) such as self-worth, seizing opportunities and being productive, money is a big factor in this tough decision, as mothers would naturally prioritize her kids.</a:t>
            </a:r>
            <a:endParaRPr lang="en-NG" sz="3200" dirty="0">
              <a:effectLst/>
              <a:latin typeface="Times New Roman" panose="02020603050405020304" pitchFamily="18" charset="0"/>
              <a:ea typeface="Times New Roman" panose="02020603050405020304" pitchFamily="18" charset="0"/>
            </a:endParaRPr>
          </a:p>
          <a:p>
            <a:pPr marL="0" lvl="0" indent="0" algn="l">
              <a:lnSpc>
                <a:spcPts val="3750"/>
              </a:lnSpc>
              <a:spcBef>
                <a:spcPct val="0"/>
              </a:spcBef>
            </a:pPr>
            <a:endParaRPr lang="en-US" sz="2679" u="none" strike="noStrike" dirty="0">
              <a:solidFill>
                <a:srgbClr val="000000"/>
              </a:solidFill>
              <a:latin typeface="Canva Sans"/>
            </a:endParaRPr>
          </a:p>
        </p:txBody>
      </p:sp>
      <p:sp>
        <p:nvSpPr>
          <p:cNvPr id="6" name="Freeform 6"/>
          <p:cNvSpPr/>
          <p:nvPr/>
        </p:nvSpPr>
        <p:spPr>
          <a:xfrm>
            <a:off x="15316200" y="190500"/>
            <a:ext cx="1775268" cy="838200"/>
          </a:xfrm>
          <a:custGeom>
            <a:avLst/>
            <a:gdLst/>
            <a:ahLst/>
            <a:cxnLst/>
            <a:rect l="l" t="t" r="r" b="b"/>
            <a:pathLst>
              <a:path w="2560521" h="985907">
                <a:moveTo>
                  <a:pt x="0" y="0"/>
                </a:moveTo>
                <a:lnTo>
                  <a:pt x="2560521" y="0"/>
                </a:lnTo>
                <a:lnTo>
                  <a:pt x="2560521" y="985907"/>
                </a:lnTo>
                <a:lnTo>
                  <a:pt x="0" y="985907"/>
                </a:lnTo>
                <a:lnTo>
                  <a:pt x="0" y="0"/>
                </a:lnTo>
                <a:close/>
              </a:path>
            </a:pathLst>
          </a:custGeom>
          <a:blipFill>
            <a:blip r:embed="rId2"/>
            <a:stretch>
              <a:fillRect/>
            </a:stretch>
          </a:blipFill>
        </p:spPr>
        <p:txBody>
          <a:bodyPr/>
          <a:lstStyle/>
          <a:p>
            <a:endParaRPr lang="en-NG" dirty="0"/>
          </a:p>
        </p:txBody>
      </p:sp>
      <p:grpSp>
        <p:nvGrpSpPr>
          <p:cNvPr id="9" name="Group 7">
            <a:extLst>
              <a:ext uri="{FF2B5EF4-FFF2-40B4-BE49-F238E27FC236}">
                <a16:creationId xmlns:a16="http://schemas.microsoft.com/office/drawing/2014/main" id="{F3E3317A-ACE4-B27C-49E5-D04EE9307C0D}"/>
              </a:ext>
            </a:extLst>
          </p:cNvPr>
          <p:cNvGrpSpPr/>
          <p:nvPr/>
        </p:nvGrpSpPr>
        <p:grpSpPr>
          <a:xfrm>
            <a:off x="-38482" y="9615934"/>
            <a:ext cx="18345725" cy="690180"/>
            <a:chOff x="0" y="-38100"/>
            <a:chExt cx="4831796" cy="181776"/>
          </a:xfrm>
        </p:grpSpPr>
        <p:sp>
          <p:nvSpPr>
            <p:cNvPr id="10" name="Freeform 8">
              <a:extLst>
                <a:ext uri="{FF2B5EF4-FFF2-40B4-BE49-F238E27FC236}">
                  <a16:creationId xmlns:a16="http://schemas.microsoft.com/office/drawing/2014/main" id="{F944BF9E-FC66-85F0-3873-B0EC9BAF0317}"/>
                </a:ext>
              </a:extLst>
            </p:cNvPr>
            <p:cNvSpPr/>
            <p:nvPr/>
          </p:nvSpPr>
          <p:spPr>
            <a:xfrm>
              <a:off x="5068" y="71823"/>
              <a:ext cx="4826728" cy="66819"/>
            </a:xfrm>
            <a:custGeom>
              <a:avLst/>
              <a:gdLst/>
              <a:ahLst/>
              <a:cxnLst/>
              <a:rect l="l" t="t" r="r" b="b"/>
              <a:pathLst>
                <a:path w="4826728" h="143676">
                  <a:moveTo>
                    <a:pt x="0" y="0"/>
                  </a:moveTo>
                  <a:lnTo>
                    <a:pt x="4826728" y="0"/>
                  </a:lnTo>
                  <a:lnTo>
                    <a:pt x="4826728" y="143676"/>
                  </a:lnTo>
                  <a:lnTo>
                    <a:pt x="0" y="143676"/>
                  </a:lnTo>
                  <a:close/>
                </a:path>
              </a:pathLst>
            </a:custGeom>
            <a:solidFill>
              <a:srgbClr val="D42E11"/>
            </a:solidFill>
          </p:spPr>
          <p:txBody>
            <a:bodyPr/>
            <a:lstStyle/>
            <a:p>
              <a:endParaRPr lang="en-NG" dirty="0"/>
            </a:p>
          </p:txBody>
        </p:sp>
        <p:sp>
          <p:nvSpPr>
            <p:cNvPr id="11" name="TextBox 9">
              <a:extLst>
                <a:ext uri="{FF2B5EF4-FFF2-40B4-BE49-F238E27FC236}">
                  <a16:creationId xmlns:a16="http://schemas.microsoft.com/office/drawing/2014/main" id="{6782A286-CC15-95F4-874E-D91175D7ED85}"/>
                </a:ext>
              </a:extLst>
            </p:cNvPr>
            <p:cNvSpPr txBox="1"/>
            <p:nvPr/>
          </p:nvSpPr>
          <p:spPr>
            <a:xfrm>
              <a:off x="0" y="-38100"/>
              <a:ext cx="4826728" cy="181776"/>
            </a:xfrm>
            <a:prstGeom prst="rect">
              <a:avLst/>
            </a:prstGeom>
          </p:spPr>
          <p:txBody>
            <a:bodyPr lIns="50800" tIns="50800" rIns="50800" bIns="50800" rtlCol="0" anchor="ctr"/>
            <a:lstStyle/>
            <a:p>
              <a:pPr algn="ctr">
                <a:lnSpc>
                  <a:spcPts val="2659"/>
                </a:lnSpc>
              </a:pPr>
              <a:endParaRPr/>
            </a:p>
          </p:txBody>
        </p:sp>
      </p:grpSp>
      <p:sp>
        <p:nvSpPr>
          <p:cNvPr id="13" name="TextBox 4">
            <a:extLst>
              <a:ext uri="{FF2B5EF4-FFF2-40B4-BE49-F238E27FC236}">
                <a16:creationId xmlns:a16="http://schemas.microsoft.com/office/drawing/2014/main" id="{73DB9209-C455-E902-C756-6B8C840CA7F0}"/>
              </a:ext>
            </a:extLst>
          </p:cNvPr>
          <p:cNvSpPr txBox="1"/>
          <p:nvPr/>
        </p:nvSpPr>
        <p:spPr>
          <a:xfrm>
            <a:off x="1623560" y="5898043"/>
            <a:ext cx="15673840" cy="3191451"/>
          </a:xfrm>
          <a:prstGeom prst="rect">
            <a:avLst/>
          </a:prstGeom>
        </p:spPr>
        <p:txBody>
          <a:bodyPr wrap="square" lIns="0" tIns="0" rIns="0" bIns="0" rtlCol="0" anchor="t">
            <a:spAutoFit/>
          </a:bodyPr>
          <a:lstStyle/>
          <a:p>
            <a:pPr>
              <a:lnSpc>
                <a:spcPct val="107000"/>
              </a:lnSpc>
              <a:spcAft>
                <a:spcPts val="800"/>
              </a:spcAft>
            </a:pPr>
            <a:r>
              <a:rPr lang="en-US" sz="3200" dirty="0">
                <a:effectLst/>
                <a:latin typeface="Arial Narrow" panose="020B0606020202030204" pitchFamily="34" charset="0"/>
                <a:ea typeface="Calibri" panose="020F0502020204030204" pitchFamily="34" charset="0"/>
                <a:cs typeface="Times New Roman" panose="02020603050405020304" pitchFamily="18" charset="0"/>
              </a:rPr>
              <a:t>While we do not need any research to prove that becoming a mother changes a woman's life, there is a need to understand why motherhood changes a woman's financial status, for better or for worse, maybe more than what a marriage does. Knowing how money and motherhood status are connected and learning the skills to make each a powerful tool to better the other will surely make more women happier moms and better finance stewards.</a:t>
            </a:r>
            <a:endParaRPr lang="en-NG" sz="2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a:lnSpc>
                <a:spcPts val="3750"/>
              </a:lnSpc>
              <a:spcBef>
                <a:spcPct val="0"/>
              </a:spcBef>
            </a:pPr>
            <a:endParaRPr lang="en-US" sz="2679" u="none" strike="noStrike" dirty="0">
              <a:solidFill>
                <a:srgbClr val="000000"/>
              </a:solidFill>
              <a:latin typeface="Canva Sans"/>
            </a:endParaRPr>
          </a:p>
        </p:txBody>
      </p:sp>
    </p:spTree>
    <p:extLst>
      <p:ext uri="{BB962C8B-B14F-4D97-AF65-F5344CB8AC3E}">
        <p14:creationId xmlns:p14="http://schemas.microsoft.com/office/powerpoint/2010/main" val="4041920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545466" y="672150"/>
            <a:ext cx="5004346" cy="557973"/>
          </a:xfrm>
          <a:prstGeom prst="rect">
            <a:avLst/>
          </a:prstGeom>
        </p:spPr>
        <p:txBody>
          <a:bodyPr lIns="0" tIns="0" rIns="0" bIns="0" rtlCol="0" anchor="t">
            <a:spAutoFit/>
          </a:bodyPr>
          <a:lstStyle/>
          <a:p>
            <a:pPr>
              <a:lnSpc>
                <a:spcPct val="107000"/>
              </a:lnSpc>
              <a:spcAft>
                <a:spcPts val="800"/>
              </a:spcAft>
              <a:tabLst>
                <a:tab pos="615950" algn="l"/>
              </a:tabLst>
            </a:pPr>
            <a:r>
              <a:rPr lang="en-US" sz="36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Quotes</a:t>
            </a:r>
            <a:endParaRPr lang="en-NG"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4"/>
          <p:cNvSpPr txBox="1"/>
          <p:nvPr/>
        </p:nvSpPr>
        <p:spPr>
          <a:xfrm>
            <a:off x="1623560" y="1790700"/>
            <a:ext cx="15673840" cy="4844275"/>
          </a:xfrm>
          <a:prstGeom prst="rect">
            <a:avLst/>
          </a:prstGeom>
        </p:spPr>
        <p:txBody>
          <a:bodyPr wrap="square" lIns="0" tIns="0" rIns="0" bIns="0" rtlCol="0" anchor="t">
            <a:spAutoFit/>
          </a:bodyPr>
          <a:lstStyle/>
          <a:p>
            <a:r>
              <a:rPr lang="en-US" sz="3200" i="1" dirty="0">
                <a:solidFill>
                  <a:srgbClr val="000000"/>
                </a:solidFill>
                <a:effectLst/>
                <a:latin typeface="Arial Narrow" panose="020B0606020202030204" pitchFamily="34" charset="0"/>
                <a:ea typeface="Times New Roman" panose="02020603050405020304" pitchFamily="18" charset="0"/>
              </a:rPr>
              <a:t>“A woman’s best protection is a little money of her own,” </a:t>
            </a:r>
            <a:r>
              <a:rPr lang="en-US" sz="3200" b="1" i="1" dirty="0">
                <a:solidFill>
                  <a:srgbClr val="000000"/>
                </a:solidFill>
                <a:effectLst/>
                <a:latin typeface="Arial Narrow" panose="020B0606020202030204" pitchFamily="34" charset="0"/>
                <a:ea typeface="Times New Roman" panose="02020603050405020304" pitchFamily="18" charset="0"/>
              </a:rPr>
              <a:t>— Clare Booth Luce, American author and US ambassador</a:t>
            </a:r>
            <a:br>
              <a:rPr lang="en-US" sz="3200" i="1" dirty="0">
                <a:solidFill>
                  <a:srgbClr val="000000"/>
                </a:solidFill>
                <a:effectLst/>
                <a:latin typeface="Arial Narrow" panose="020B0606020202030204" pitchFamily="34" charset="0"/>
                <a:ea typeface="Times New Roman" panose="02020603050405020304" pitchFamily="18" charset="0"/>
              </a:rPr>
            </a:br>
            <a:br>
              <a:rPr lang="en-US" sz="3200" i="1" dirty="0">
                <a:solidFill>
                  <a:srgbClr val="000000"/>
                </a:solidFill>
                <a:effectLst/>
                <a:latin typeface="Arial Narrow" panose="020B0606020202030204" pitchFamily="34" charset="0"/>
                <a:ea typeface="Times New Roman" panose="02020603050405020304" pitchFamily="18" charset="0"/>
              </a:rPr>
            </a:br>
            <a:r>
              <a:rPr lang="en-US" sz="3200" i="1" dirty="0">
                <a:solidFill>
                  <a:srgbClr val="000000"/>
                </a:solidFill>
                <a:effectLst/>
                <a:latin typeface="Arial Narrow" panose="020B0606020202030204" pitchFamily="34" charset="0"/>
                <a:ea typeface="Times New Roman" panose="02020603050405020304" pitchFamily="18" charset="0"/>
              </a:rPr>
              <a:t>“When money flows into the hands of women, who have the authority to use it, everything changes — for women, their families, and their communities,” </a:t>
            </a:r>
            <a:r>
              <a:rPr lang="en-US" sz="3200" b="1" i="1" dirty="0">
                <a:solidFill>
                  <a:srgbClr val="000000"/>
                </a:solidFill>
                <a:effectLst/>
                <a:latin typeface="Arial Narrow" panose="020B0606020202030204" pitchFamily="34" charset="0"/>
                <a:ea typeface="Times New Roman" panose="02020603050405020304" pitchFamily="18" charset="0"/>
              </a:rPr>
              <a:t>— Melinda Gates, philanthropist</a:t>
            </a:r>
            <a:endParaRPr lang="en-NG" sz="2800" dirty="0">
              <a:effectLst/>
              <a:latin typeface="Times New Roman" panose="02020603050405020304" pitchFamily="18" charset="0"/>
              <a:ea typeface="Times New Roman" panose="02020603050405020304" pitchFamily="18" charset="0"/>
            </a:endParaRPr>
          </a:p>
          <a:p>
            <a:r>
              <a:rPr lang="en-US" sz="3200" i="1" dirty="0">
                <a:solidFill>
                  <a:srgbClr val="000000"/>
                </a:solidFill>
                <a:effectLst/>
                <a:latin typeface="Arial Narrow" panose="020B0606020202030204" pitchFamily="34" charset="0"/>
                <a:ea typeface="Times New Roman" panose="02020603050405020304" pitchFamily="18" charset="0"/>
              </a:rPr>
              <a:t> </a:t>
            </a:r>
            <a:endParaRPr lang="en-NG" sz="2800" dirty="0">
              <a:effectLst/>
              <a:latin typeface="Times New Roman" panose="02020603050405020304" pitchFamily="18" charset="0"/>
              <a:ea typeface="Times New Roman" panose="02020603050405020304" pitchFamily="18" charset="0"/>
            </a:endParaRPr>
          </a:p>
          <a:p>
            <a:r>
              <a:rPr lang="en-US" sz="3200" i="1"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“Give a woman a dollar, and she can put it to good use. Teach her about how money really works, and she can change the world,” </a:t>
            </a:r>
            <a:r>
              <a:rPr lang="en-US" sz="3200" b="1" i="1"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Linda Davis Taylor, CEO and Chairman of Clifford Swan Investment Counselors</a:t>
            </a:r>
            <a:br>
              <a:rPr lang="en-US" sz="3200" b="1" i="1"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br>
            <a:endParaRPr lang="en-US" sz="2679" u="none" strike="noStrike" dirty="0">
              <a:solidFill>
                <a:srgbClr val="000000"/>
              </a:solidFill>
              <a:latin typeface="Canva Sans"/>
            </a:endParaRPr>
          </a:p>
        </p:txBody>
      </p:sp>
      <p:sp>
        <p:nvSpPr>
          <p:cNvPr id="6" name="Freeform 6"/>
          <p:cNvSpPr/>
          <p:nvPr/>
        </p:nvSpPr>
        <p:spPr>
          <a:xfrm>
            <a:off x="15316200" y="190500"/>
            <a:ext cx="1775268" cy="838200"/>
          </a:xfrm>
          <a:custGeom>
            <a:avLst/>
            <a:gdLst/>
            <a:ahLst/>
            <a:cxnLst/>
            <a:rect l="l" t="t" r="r" b="b"/>
            <a:pathLst>
              <a:path w="2560521" h="985907">
                <a:moveTo>
                  <a:pt x="0" y="0"/>
                </a:moveTo>
                <a:lnTo>
                  <a:pt x="2560521" y="0"/>
                </a:lnTo>
                <a:lnTo>
                  <a:pt x="2560521" y="985907"/>
                </a:lnTo>
                <a:lnTo>
                  <a:pt x="0" y="985907"/>
                </a:lnTo>
                <a:lnTo>
                  <a:pt x="0" y="0"/>
                </a:lnTo>
                <a:close/>
              </a:path>
            </a:pathLst>
          </a:custGeom>
          <a:blipFill>
            <a:blip r:embed="rId2"/>
            <a:stretch>
              <a:fillRect/>
            </a:stretch>
          </a:blipFill>
        </p:spPr>
        <p:txBody>
          <a:bodyPr/>
          <a:lstStyle/>
          <a:p>
            <a:endParaRPr lang="en-NG" dirty="0"/>
          </a:p>
        </p:txBody>
      </p:sp>
      <p:grpSp>
        <p:nvGrpSpPr>
          <p:cNvPr id="9" name="Group 7">
            <a:extLst>
              <a:ext uri="{FF2B5EF4-FFF2-40B4-BE49-F238E27FC236}">
                <a16:creationId xmlns:a16="http://schemas.microsoft.com/office/drawing/2014/main" id="{F3E3317A-ACE4-B27C-49E5-D04EE9307C0D}"/>
              </a:ext>
            </a:extLst>
          </p:cNvPr>
          <p:cNvGrpSpPr/>
          <p:nvPr/>
        </p:nvGrpSpPr>
        <p:grpSpPr>
          <a:xfrm>
            <a:off x="-38482" y="9615934"/>
            <a:ext cx="18345725" cy="690180"/>
            <a:chOff x="0" y="-38100"/>
            <a:chExt cx="4831796" cy="181776"/>
          </a:xfrm>
        </p:grpSpPr>
        <p:sp>
          <p:nvSpPr>
            <p:cNvPr id="10" name="Freeform 8">
              <a:extLst>
                <a:ext uri="{FF2B5EF4-FFF2-40B4-BE49-F238E27FC236}">
                  <a16:creationId xmlns:a16="http://schemas.microsoft.com/office/drawing/2014/main" id="{F944BF9E-FC66-85F0-3873-B0EC9BAF0317}"/>
                </a:ext>
              </a:extLst>
            </p:cNvPr>
            <p:cNvSpPr/>
            <p:nvPr/>
          </p:nvSpPr>
          <p:spPr>
            <a:xfrm>
              <a:off x="5068" y="71823"/>
              <a:ext cx="4826728" cy="66819"/>
            </a:xfrm>
            <a:custGeom>
              <a:avLst/>
              <a:gdLst/>
              <a:ahLst/>
              <a:cxnLst/>
              <a:rect l="l" t="t" r="r" b="b"/>
              <a:pathLst>
                <a:path w="4826728" h="143676">
                  <a:moveTo>
                    <a:pt x="0" y="0"/>
                  </a:moveTo>
                  <a:lnTo>
                    <a:pt x="4826728" y="0"/>
                  </a:lnTo>
                  <a:lnTo>
                    <a:pt x="4826728" y="143676"/>
                  </a:lnTo>
                  <a:lnTo>
                    <a:pt x="0" y="143676"/>
                  </a:lnTo>
                  <a:close/>
                </a:path>
              </a:pathLst>
            </a:custGeom>
            <a:solidFill>
              <a:srgbClr val="D42E11"/>
            </a:solidFill>
          </p:spPr>
          <p:txBody>
            <a:bodyPr/>
            <a:lstStyle/>
            <a:p>
              <a:endParaRPr lang="en-NG" dirty="0"/>
            </a:p>
          </p:txBody>
        </p:sp>
        <p:sp>
          <p:nvSpPr>
            <p:cNvPr id="11" name="TextBox 9">
              <a:extLst>
                <a:ext uri="{FF2B5EF4-FFF2-40B4-BE49-F238E27FC236}">
                  <a16:creationId xmlns:a16="http://schemas.microsoft.com/office/drawing/2014/main" id="{6782A286-CC15-95F4-874E-D91175D7ED85}"/>
                </a:ext>
              </a:extLst>
            </p:cNvPr>
            <p:cNvSpPr txBox="1"/>
            <p:nvPr/>
          </p:nvSpPr>
          <p:spPr>
            <a:xfrm>
              <a:off x="0" y="-38100"/>
              <a:ext cx="4826728" cy="181776"/>
            </a:xfrm>
            <a:prstGeom prst="rect">
              <a:avLst/>
            </a:prstGeom>
          </p:spPr>
          <p:txBody>
            <a:bodyPr lIns="50800" tIns="50800" rIns="50800" bIns="50800" rtlCol="0" anchor="ctr"/>
            <a:lstStyle/>
            <a:p>
              <a:pPr algn="ctr">
                <a:lnSpc>
                  <a:spcPts val="2659"/>
                </a:lnSpc>
              </a:pPr>
              <a:endParaRPr/>
            </a:p>
          </p:txBody>
        </p:sp>
      </p:grpSp>
    </p:spTree>
    <p:extLst>
      <p:ext uri="{BB962C8B-B14F-4D97-AF65-F5344CB8AC3E}">
        <p14:creationId xmlns:p14="http://schemas.microsoft.com/office/powerpoint/2010/main" val="1283147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296639" y="769005"/>
            <a:ext cx="5004346" cy="557973"/>
          </a:xfrm>
          <a:prstGeom prst="rect">
            <a:avLst/>
          </a:prstGeom>
        </p:spPr>
        <p:txBody>
          <a:bodyPr lIns="0" tIns="0" rIns="0" bIns="0" rtlCol="0" anchor="t">
            <a:spAutoFit/>
          </a:bodyPr>
          <a:lstStyle/>
          <a:p>
            <a:pPr>
              <a:lnSpc>
                <a:spcPts val="4759"/>
              </a:lnSpc>
              <a:spcBef>
                <a:spcPct val="0"/>
              </a:spcBef>
            </a:pPr>
            <a:r>
              <a:rPr lang="en-US" sz="3399" b="1" dirty="0">
                <a:solidFill>
                  <a:srgbClr val="000000"/>
                </a:solidFill>
                <a:latin typeface="Arial Narrow" panose="020B0606020202030204" pitchFamily="34" charset="0"/>
              </a:rPr>
              <a:t>Money &amp; Motherhood</a:t>
            </a:r>
          </a:p>
        </p:txBody>
      </p:sp>
      <p:sp>
        <p:nvSpPr>
          <p:cNvPr id="4" name="TextBox 4"/>
          <p:cNvSpPr txBox="1"/>
          <p:nvPr/>
        </p:nvSpPr>
        <p:spPr>
          <a:xfrm>
            <a:off x="1296639" y="2076232"/>
            <a:ext cx="9852504" cy="6232475"/>
          </a:xfrm>
          <a:prstGeom prst="rect">
            <a:avLst/>
          </a:prstGeom>
        </p:spPr>
        <p:txBody>
          <a:bodyPr lIns="0" tIns="0" rIns="0" bIns="0" rtlCol="0" anchor="t">
            <a:spAutoFit/>
          </a:bodyPr>
          <a:lstStyle/>
          <a:p>
            <a:pPr>
              <a:spcAft>
                <a:spcPts val="1500"/>
              </a:spcAft>
              <a:tabLst>
                <a:tab pos="4419600" algn="l"/>
              </a:tabLst>
            </a:pPr>
            <a:r>
              <a:rPr lang="en-US" sz="3200" dirty="0">
                <a:effectLst/>
                <a:latin typeface="Arial Narrow" panose="020B0606020202030204" pitchFamily="34" charset="0"/>
                <a:ea typeface="Times New Roman" panose="02020603050405020304" pitchFamily="18" charset="0"/>
              </a:rPr>
              <a:t>Money and Motherhood are related, and the two words are linked together.</a:t>
            </a:r>
            <a:endParaRPr lang="en-NG" sz="3200" dirty="0">
              <a:effectLst/>
              <a:latin typeface="Arial Narrow" panose="020B0606020202030204" pitchFamily="34" charset="0"/>
              <a:ea typeface="Times New Roman" panose="02020603050405020304" pitchFamily="18" charset="0"/>
            </a:endParaRPr>
          </a:p>
          <a:p>
            <a:pPr>
              <a:spcAft>
                <a:spcPts val="1500"/>
              </a:spcAft>
              <a:tabLst>
                <a:tab pos="4419600" algn="l"/>
              </a:tabLst>
            </a:pPr>
            <a:r>
              <a:rPr lang="en-US" sz="3200" dirty="0">
                <a:effectLst/>
                <a:latin typeface="Arial Narrow" panose="020B0606020202030204" pitchFamily="34" charset="0"/>
                <a:ea typeface="Times New Roman" panose="02020603050405020304" pitchFamily="18" charset="0"/>
              </a:rPr>
              <a:t>Mothers play a crucial role in shaping the society by nurturing and raising the next generation. They often juggle multiple responsibilities, including childcare, household management, and sometimes, full-time careers.</a:t>
            </a:r>
            <a:endParaRPr lang="en-NG" sz="3200" dirty="0">
              <a:effectLst/>
              <a:latin typeface="Arial Narrow" panose="020B0606020202030204" pitchFamily="34" charset="0"/>
              <a:ea typeface="Times New Roman" panose="02020603050405020304" pitchFamily="18" charset="0"/>
            </a:endParaRPr>
          </a:p>
          <a:p>
            <a:r>
              <a:rPr lang="en-US" sz="3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financial implications of motherhood means that mothers must adjust their finances to fit the needs of their growing family whether they are in the labor force or a stay-at-home mom as a working mom combines a career with the responsibility of raising a family.</a:t>
            </a:r>
          </a:p>
          <a:p>
            <a:endParaRPr lang="en-NG" sz="2800" dirty="0">
              <a:effectLst/>
              <a:latin typeface="Arial Narrow" panose="020B0606020202030204" pitchFamily="34" charset="0"/>
              <a:ea typeface="Times New Roman" panose="02020603050405020304" pitchFamily="18" charset="0"/>
            </a:endParaRPr>
          </a:p>
        </p:txBody>
      </p:sp>
      <p:sp>
        <p:nvSpPr>
          <p:cNvPr id="6" name="Freeform 6"/>
          <p:cNvSpPr/>
          <p:nvPr/>
        </p:nvSpPr>
        <p:spPr>
          <a:xfrm>
            <a:off x="15316200" y="190500"/>
            <a:ext cx="1775268" cy="838200"/>
          </a:xfrm>
          <a:custGeom>
            <a:avLst/>
            <a:gdLst/>
            <a:ahLst/>
            <a:cxnLst/>
            <a:rect l="l" t="t" r="r" b="b"/>
            <a:pathLst>
              <a:path w="2560521" h="985907">
                <a:moveTo>
                  <a:pt x="0" y="0"/>
                </a:moveTo>
                <a:lnTo>
                  <a:pt x="2560521" y="0"/>
                </a:lnTo>
                <a:lnTo>
                  <a:pt x="2560521" y="985907"/>
                </a:lnTo>
                <a:lnTo>
                  <a:pt x="0" y="985907"/>
                </a:lnTo>
                <a:lnTo>
                  <a:pt x="0" y="0"/>
                </a:lnTo>
                <a:close/>
              </a:path>
            </a:pathLst>
          </a:custGeom>
          <a:blipFill>
            <a:blip r:embed="rId2"/>
            <a:stretch>
              <a:fillRect/>
            </a:stretch>
          </a:blipFill>
        </p:spPr>
        <p:txBody>
          <a:bodyPr/>
          <a:lstStyle/>
          <a:p>
            <a:endParaRPr lang="en-NG" dirty="0"/>
          </a:p>
        </p:txBody>
      </p:sp>
      <p:grpSp>
        <p:nvGrpSpPr>
          <p:cNvPr id="9" name="Group 7">
            <a:extLst>
              <a:ext uri="{FF2B5EF4-FFF2-40B4-BE49-F238E27FC236}">
                <a16:creationId xmlns:a16="http://schemas.microsoft.com/office/drawing/2014/main" id="{F3E3317A-ACE4-B27C-49E5-D04EE9307C0D}"/>
              </a:ext>
            </a:extLst>
          </p:cNvPr>
          <p:cNvGrpSpPr/>
          <p:nvPr/>
        </p:nvGrpSpPr>
        <p:grpSpPr>
          <a:xfrm>
            <a:off x="-38482" y="9615934"/>
            <a:ext cx="18345725" cy="690180"/>
            <a:chOff x="0" y="-38100"/>
            <a:chExt cx="4831796" cy="181776"/>
          </a:xfrm>
        </p:grpSpPr>
        <p:sp>
          <p:nvSpPr>
            <p:cNvPr id="10" name="Freeform 8">
              <a:extLst>
                <a:ext uri="{FF2B5EF4-FFF2-40B4-BE49-F238E27FC236}">
                  <a16:creationId xmlns:a16="http://schemas.microsoft.com/office/drawing/2014/main" id="{F944BF9E-FC66-85F0-3873-B0EC9BAF0317}"/>
                </a:ext>
              </a:extLst>
            </p:cNvPr>
            <p:cNvSpPr/>
            <p:nvPr/>
          </p:nvSpPr>
          <p:spPr>
            <a:xfrm>
              <a:off x="5068" y="71823"/>
              <a:ext cx="4826728" cy="66819"/>
            </a:xfrm>
            <a:custGeom>
              <a:avLst/>
              <a:gdLst/>
              <a:ahLst/>
              <a:cxnLst/>
              <a:rect l="l" t="t" r="r" b="b"/>
              <a:pathLst>
                <a:path w="4826728" h="143676">
                  <a:moveTo>
                    <a:pt x="0" y="0"/>
                  </a:moveTo>
                  <a:lnTo>
                    <a:pt x="4826728" y="0"/>
                  </a:lnTo>
                  <a:lnTo>
                    <a:pt x="4826728" y="143676"/>
                  </a:lnTo>
                  <a:lnTo>
                    <a:pt x="0" y="143676"/>
                  </a:lnTo>
                  <a:close/>
                </a:path>
              </a:pathLst>
            </a:custGeom>
            <a:solidFill>
              <a:srgbClr val="D42E11"/>
            </a:solidFill>
          </p:spPr>
          <p:txBody>
            <a:bodyPr/>
            <a:lstStyle/>
            <a:p>
              <a:endParaRPr lang="en-NG" dirty="0"/>
            </a:p>
          </p:txBody>
        </p:sp>
        <p:sp>
          <p:nvSpPr>
            <p:cNvPr id="11" name="TextBox 9">
              <a:extLst>
                <a:ext uri="{FF2B5EF4-FFF2-40B4-BE49-F238E27FC236}">
                  <a16:creationId xmlns:a16="http://schemas.microsoft.com/office/drawing/2014/main" id="{6782A286-CC15-95F4-874E-D91175D7ED85}"/>
                </a:ext>
              </a:extLst>
            </p:cNvPr>
            <p:cNvSpPr txBox="1"/>
            <p:nvPr/>
          </p:nvSpPr>
          <p:spPr>
            <a:xfrm>
              <a:off x="0" y="-38100"/>
              <a:ext cx="4826728" cy="181776"/>
            </a:xfrm>
            <a:prstGeom prst="rect">
              <a:avLst/>
            </a:prstGeom>
          </p:spPr>
          <p:txBody>
            <a:bodyPr lIns="50800" tIns="50800" rIns="50800" bIns="50800" rtlCol="0" anchor="ctr"/>
            <a:lstStyle/>
            <a:p>
              <a:pPr algn="ctr">
                <a:lnSpc>
                  <a:spcPts val="2659"/>
                </a:lnSpc>
              </a:pPr>
              <a:endParaRPr/>
            </a:p>
          </p:txBody>
        </p:sp>
      </p:grpSp>
      <p:pic>
        <p:nvPicPr>
          <p:cNvPr id="5" name="Picture 4" descr="Two women embracing outdoors">
            <a:extLst>
              <a:ext uri="{FF2B5EF4-FFF2-40B4-BE49-F238E27FC236}">
                <a16:creationId xmlns:a16="http://schemas.microsoft.com/office/drawing/2014/main" id="{C2A042B6-9F59-3AB2-F19E-670C00D297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34800" y="2334998"/>
            <a:ext cx="5765168" cy="4944509"/>
          </a:xfrm>
          <a:prstGeom prst="rect">
            <a:avLst/>
          </a:prstGeom>
        </p:spPr>
      </p:pic>
    </p:spTree>
    <p:extLst>
      <p:ext uri="{BB962C8B-B14F-4D97-AF65-F5344CB8AC3E}">
        <p14:creationId xmlns:p14="http://schemas.microsoft.com/office/powerpoint/2010/main" val="3907282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181664" y="589296"/>
            <a:ext cx="5004346" cy="557973"/>
          </a:xfrm>
          <a:prstGeom prst="rect">
            <a:avLst/>
          </a:prstGeom>
        </p:spPr>
        <p:txBody>
          <a:bodyPr lIns="0" tIns="0" rIns="0" bIns="0" rtlCol="0" anchor="t">
            <a:spAutoFit/>
          </a:bodyPr>
          <a:lstStyle/>
          <a:p>
            <a:pPr>
              <a:lnSpc>
                <a:spcPts val="4759"/>
              </a:lnSpc>
              <a:spcBef>
                <a:spcPct val="0"/>
              </a:spcBef>
            </a:pPr>
            <a:r>
              <a:rPr lang="en-US" sz="3399" b="1" dirty="0">
                <a:solidFill>
                  <a:srgbClr val="000000"/>
                </a:solidFill>
                <a:latin typeface="Arial Narrow" panose="020B0606020202030204" pitchFamily="34" charset="0"/>
              </a:rPr>
              <a:t>Money &amp; Motherhood</a:t>
            </a:r>
          </a:p>
        </p:txBody>
      </p:sp>
      <p:sp>
        <p:nvSpPr>
          <p:cNvPr id="4" name="TextBox 4"/>
          <p:cNvSpPr txBox="1"/>
          <p:nvPr/>
        </p:nvSpPr>
        <p:spPr>
          <a:xfrm>
            <a:off x="1168184" y="1210863"/>
            <a:ext cx="15443416" cy="9787295"/>
          </a:xfrm>
          <a:prstGeom prst="rect">
            <a:avLst/>
          </a:prstGeom>
        </p:spPr>
        <p:txBody>
          <a:bodyPr wrap="square" lIns="0" tIns="0" rIns="0" bIns="0" rtlCol="0" anchor="t">
            <a:spAutoFit/>
          </a:bodyPr>
          <a:lstStyle/>
          <a:p>
            <a:r>
              <a:rPr lang="en-US" sz="3200" dirty="0">
                <a:effectLst/>
                <a:latin typeface="Arial Narrow" panose="020B0606020202030204" pitchFamily="34" charset="0"/>
                <a:ea typeface="Times New Roman" panose="02020603050405020304" pitchFamily="18" charset="0"/>
              </a:rPr>
              <a:t>The relationship between money and motherhood is multifaceted and can vary significantly depending on cultural, socioeconomic, and personal factors. Here are several aspects to consider:</a:t>
            </a:r>
          </a:p>
          <a:p>
            <a:endParaRPr lang="en-NG" sz="320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US" sz="3200" b="1" dirty="0">
                <a:effectLst/>
                <a:latin typeface="Arial Narrow" panose="020B0606020202030204" pitchFamily="34" charset="0"/>
                <a:ea typeface="Times New Roman" panose="02020603050405020304" pitchFamily="18" charset="0"/>
              </a:rPr>
              <a:t>Financial Stability:</a:t>
            </a:r>
            <a:r>
              <a:rPr lang="en-US" sz="3200" dirty="0">
                <a:effectLst/>
                <a:latin typeface="Arial Narrow" panose="020B0606020202030204" pitchFamily="34" charset="0"/>
                <a:ea typeface="Times New Roman" panose="02020603050405020304" pitchFamily="18" charset="0"/>
              </a:rPr>
              <a:t> Money is crucial for ensuring the financial stability of a family, including mothers and their children. Financial resources are needed to provide for basic needs such as food, shelter, clothing, healthcare, education, and other necessities. Lack of financial resources can create stress and challenges for mothers in fulfilling these responsibilities.</a:t>
            </a:r>
          </a:p>
          <a:p>
            <a:pPr marL="342900" lvl="0" indent="-342900">
              <a:buFont typeface="+mj-lt"/>
              <a:buAutoNum type="arabicPeriod"/>
            </a:pPr>
            <a:endParaRPr lang="en-US" sz="3200" b="1" dirty="0">
              <a:latin typeface="Arial Narrow" panose="020B0606020202030204" pitchFamily="34" charset="0"/>
              <a:ea typeface="Times New Roman" panose="02020603050405020304" pitchFamily="18" charset="0"/>
            </a:endParaRPr>
          </a:p>
          <a:p>
            <a:pPr marL="342900" lvl="0" indent="-342900">
              <a:buFont typeface="+mj-lt"/>
              <a:buAutoNum type="arabicPeriod"/>
            </a:pPr>
            <a:r>
              <a:rPr lang="en-US" sz="3200" b="1" dirty="0">
                <a:effectLst/>
                <a:latin typeface="Arial Narrow" panose="020B0606020202030204" pitchFamily="34" charset="0"/>
                <a:ea typeface="Times New Roman" panose="02020603050405020304" pitchFamily="18" charset="0"/>
              </a:rPr>
              <a:t>Work-Life Balance:</a:t>
            </a:r>
            <a:r>
              <a:rPr lang="en-US" sz="3200" dirty="0">
                <a:effectLst/>
                <a:latin typeface="Arial Narrow" panose="020B0606020202030204" pitchFamily="34" charset="0"/>
                <a:ea typeface="Times New Roman" panose="02020603050405020304" pitchFamily="18" charset="0"/>
              </a:rPr>
              <a:t> Balancing motherhood with a career or other income-generating activities often involves financial considerations. Many mothers face decisions regarding employment, childcare costs, and the trade-offs between working outside the home and staying at home to care for children. Economic factors may influence choices around employment, such as the availability and affordability of childcare, flexible work options, and the potential earnings from employment.</a:t>
            </a:r>
          </a:p>
          <a:p>
            <a:pPr marL="342900" lvl="0" indent="-342900">
              <a:buFont typeface="+mj-lt"/>
              <a:buAutoNum type="arabicPeriod"/>
            </a:pPr>
            <a:endParaRPr lang="en-US" sz="3200" dirty="0">
              <a:latin typeface="Arial Narrow" panose="020B0606020202030204" pitchFamily="34" charset="0"/>
              <a:ea typeface="Times New Roman" panose="02020603050405020304" pitchFamily="18" charset="0"/>
            </a:endParaRPr>
          </a:p>
          <a:p>
            <a:pPr marL="342900" indent="-342900">
              <a:buFont typeface="+mj-lt"/>
              <a:buAutoNum type="arabicPeriod"/>
            </a:pPr>
            <a:r>
              <a:rPr lang="en-US" sz="3200" b="1" dirty="0">
                <a:effectLst/>
                <a:latin typeface="Arial Narrow" panose="020B0606020202030204" pitchFamily="34" charset="0"/>
                <a:ea typeface="Times New Roman" panose="02020603050405020304" pitchFamily="18" charset="0"/>
              </a:rPr>
              <a:t>Economic Empowerment:</a:t>
            </a:r>
            <a:r>
              <a:rPr lang="en-US" sz="3200" dirty="0">
                <a:effectLst/>
                <a:latin typeface="Arial Narrow" panose="020B0606020202030204" pitchFamily="34" charset="0"/>
                <a:ea typeface="Times New Roman" panose="02020603050405020304" pitchFamily="18" charset="0"/>
              </a:rPr>
              <a:t> </a:t>
            </a:r>
            <a:r>
              <a:rPr lang="en-US" sz="3200" dirty="0">
                <a:latin typeface="Arial Narrow" panose="020B0606020202030204" pitchFamily="34" charset="0"/>
              </a:rPr>
              <a:t>Financial independence and economic   empowerment are important for mothers. Having control over financial resources can enhance a mother's ability to make choices that benefit herself and her children, such as investing in education, healthcare, and opportunities for personal and professional growth</a:t>
            </a:r>
            <a:r>
              <a:rPr lang="en-US" sz="3200" dirty="0">
                <a:effectLst/>
                <a:latin typeface="Arial Narrow" panose="020B0606020202030204" pitchFamily="34" charset="0"/>
                <a:ea typeface="Times New Roman" panose="02020603050405020304" pitchFamily="18" charset="0"/>
              </a:rPr>
              <a:t>.</a:t>
            </a:r>
          </a:p>
          <a:p>
            <a:pPr marL="342900" lvl="0" indent="-342900">
              <a:buFont typeface="+mj-lt"/>
              <a:buAutoNum type="arabicPeriod"/>
            </a:pPr>
            <a:endParaRPr lang="en-NG" sz="3200" dirty="0">
              <a:effectLst/>
              <a:latin typeface="Times New Roman" panose="02020603050405020304" pitchFamily="18" charset="0"/>
              <a:ea typeface="Times New Roman" panose="02020603050405020304" pitchFamily="18" charset="0"/>
            </a:endParaRPr>
          </a:p>
          <a:p>
            <a:endParaRPr lang="en-NG" sz="2800" dirty="0">
              <a:effectLst/>
              <a:latin typeface="Arial Narrow" panose="020B0606020202030204" pitchFamily="34" charset="0"/>
              <a:ea typeface="Times New Roman" panose="02020603050405020304" pitchFamily="18" charset="0"/>
            </a:endParaRPr>
          </a:p>
        </p:txBody>
      </p:sp>
      <p:sp>
        <p:nvSpPr>
          <p:cNvPr id="6" name="Freeform 6"/>
          <p:cNvSpPr/>
          <p:nvPr/>
        </p:nvSpPr>
        <p:spPr>
          <a:xfrm>
            <a:off x="15316200" y="190500"/>
            <a:ext cx="1775268" cy="838200"/>
          </a:xfrm>
          <a:custGeom>
            <a:avLst/>
            <a:gdLst/>
            <a:ahLst/>
            <a:cxnLst/>
            <a:rect l="l" t="t" r="r" b="b"/>
            <a:pathLst>
              <a:path w="2560521" h="985907">
                <a:moveTo>
                  <a:pt x="0" y="0"/>
                </a:moveTo>
                <a:lnTo>
                  <a:pt x="2560521" y="0"/>
                </a:lnTo>
                <a:lnTo>
                  <a:pt x="2560521" y="985907"/>
                </a:lnTo>
                <a:lnTo>
                  <a:pt x="0" y="985907"/>
                </a:lnTo>
                <a:lnTo>
                  <a:pt x="0" y="0"/>
                </a:lnTo>
                <a:close/>
              </a:path>
            </a:pathLst>
          </a:custGeom>
          <a:blipFill>
            <a:blip r:embed="rId2"/>
            <a:stretch>
              <a:fillRect/>
            </a:stretch>
          </a:blipFill>
        </p:spPr>
        <p:txBody>
          <a:bodyPr/>
          <a:lstStyle/>
          <a:p>
            <a:endParaRPr lang="en-NG" dirty="0"/>
          </a:p>
        </p:txBody>
      </p:sp>
      <p:grpSp>
        <p:nvGrpSpPr>
          <p:cNvPr id="9" name="Group 7">
            <a:extLst>
              <a:ext uri="{FF2B5EF4-FFF2-40B4-BE49-F238E27FC236}">
                <a16:creationId xmlns:a16="http://schemas.microsoft.com/office/drawing/2014/main" id="{F3E3317A-ACE4-B27C-49E5-D04EE9307C0D}"/>
              </a:ext>
            </a:extLst>
          </p:cNvPr>
          <p:cNvGrpSpPr/>
          <p:nvPr/>
        </p:nvGrpSpPr>
        <p:grpSpPr>
          <a:xfrm>
            <a:off x="-38482" y="9615934"/>
            <a:ext cx="18345725" cy="690180"/>
            <a:chOff x="0" y="-38100"/>
            <a:chExt cx="4831796" cy="181776"/>
          </a:xfrm>
        </p:grpSpPr>
        <p:sp>
          <p:nvSpPr>
            <p:cNvPr id="10" name="Freeform 8">
              <a:extLst>
                <a:ext uri="{FF2B5EF4-FFF2-40B4-BE49-F238E27FC236}">
                  <a16:creationId xmlns:a16="http://schemas.microsoft.com/office/drawing/2014/main" id="{F944BF9E-FC66-85F0-3873-B0EC9BAF0317}"/>
                </a:ext>
              </a:extLst>
            </p:cNvPr>
            <p:cNvSpPr/>
            <p:nvPr/>
          </p:nvSpPr>
          <p:spPr>
            <a:xfrm>
              <a:off x="5068" y="71823"/>
              <a:ext cx="4826728" cy="66819"/>
            </a:xfrm>
            <a:custGeom>
              <a:avLst/>
              <a:gdLst/>
              <a:ahLst/>
              <a:cxnLst/>
              <a:rect l="l" t="t" r="r" b="b"/>
              <a:pathLst>
                <a:path w="4826728" h="143676">
                  <a:moveTo>
                    <a:pt x="0" y="0"/>
                  </a:moveTo>
                  <a:lnTo>
                    <a:pt x="4826728" y="0"/>
                  </a:lnTo>
                  <a:lnTo>
                    <a:pt x="4826728" y="143676"/>
                  </a:lnTo>
                  <a:lnTo>
                    <a:pt x="0" y="143676"/>
                  </a:lnTo>
                  <a:close/>
                </a:path>
              </a:pathLst>
            </a:custGeom>
            <a:solidFill>
              <a:srgbClr val="D42E11"/>
            </a:solidFill>
          </p:spPr>
          <p:txBody>
            <a:bodyPr/>
            <a:lstStyle/>
            <a:p>
              <a:endParaRPr lang="en-NG" dirty="0"/>
            </a:p>
          </p:txBody>
        </p:sp>
        <p:sp>
          <p:nvSpPr>
            <p:cNvPr id="11" name="TextBox 9">
              <a:extLst>
                <a:ext uri="{FF2B5EF4-FFF2-40B4-BE49-F238E27FC236}">
                  <a16:creationId xmlns:a16="http://schemas.microsoft.com/office/drawing/2014/main" id="{6782A286-CC15-95F4-874E-D91175D7ED85}"/>
                </a:ext>
              </a:extLst>
            </p:cNvPr>
            <p:cNvSpPr txBox="1"/>
            <p:nvPr/>
          </p:nvSpPr>
          <p:spPr>
            <a:xfrm>
              <a:off x="0" y="-38100"/>
              <a:ext cx="4826728" cy="181776"/>
            </a:xfrm>
            <a:prstGeom prst="rect">
              <a:avLst/>
            </a:prstGeom>
          </p:spPr>
          <p:txBody>
            <a:bodyPr lIns="50800" tIns="50800" rIns="50800" bIns="50800" rtlCol="0" anchor="ctr"/>
            <a:lstStyle/>
            <a:p>
              <a:pPr algn="ctr">
                <a:lnSpc>
                  <a:spcPts val="2659"/>
                </a:lnSpc>
              </a:pPr>
              <a:endParaRPr/>
            </a:p>
          </p:txBody>
        </p:sp>
      </p:grpSp>
    </p:spTree>
    <p:extLst>
      <p:ext uri="{BB962C8B-B14F-4D97-AF65-F5344CB8AC3E}">
        <p14:creationId xmlns:p14="http://schemas.microsoft.com/office/powerpoint/2010/main" val="1753342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181664" y="589296"/>
            <a:ext cx="5004346" cy="557973"/>
          </a:xfrm>
          <a:prstGeom prst="rect">
            <a:avLst/>
          </a:prstGeom>
        </p:spPr>
        <p:txBody>
          <a:bodyPr lIns="0" tIns="0" rIns="0" bIns="0" rtlCol="0" anchor="t">
            <a:spAutoFit/>
          </a:bodyPr>
          <a:lstStyle/>
          <a:p>
            <a:pPr>
              <a:lnSpc>
                <a:spcPts val="4759"/>
              </a:lnSpc>
              <a:spcBef>
                <a:spcPct val="0"/>
              </a:spcBef>
            </a:pPr>
            <a:r>
              <a:rPr lang="en-US" sz="3399" b="1" dirty="0">
                <a:solidFill>
                  <a:srgbClr val="000000"/>
                </a:solidFill>
                <a:latin typeface="Arial Narrow" panose="020B0606020202030204" pitchFamily="34" charset="0"/>
              </a:rPr>
              <a:t>Money &amp; Motherhood</a:t>
            </a:r>
          </a:p>
        </p:txBody>
      </p:sp>
      <p:sp>
        <p:nvSpPr>
          <p:cNvPr id="4" name="TextBox 4"/>
          <p:cNvSpPr txBox="1"/>
          <p:nvPr/>
        </p:nvSpPr>
        <p:spPr>
          <a:xfrm>
            <a:off x="664610" y="841333"/>
            <a:ext cx="16251790" cy="10279737"/>
          </a:xfrm>
          <a:prstGeom prst="rect">
            <a:avLst/>
          </a:prstGeom>
        </p:spPr>
        <p:txBody>
          <a:bodyPr wrap="square" lIns="0" tIns="0" rIns="0" bIns="0" rtlCol="0" anchor="t">
            <a:spAutoFit/>
          </a:bodyPr>
          <a:lstStyle/>
          <a:p>
            <a:pPr lvl="0"/>
            <a:endParaRPr lang="en-US" sz="3200" dirty="0">
              <a:latin typeface="Times New Roman" panose="02020603050405020304" pitchFamily="18" charset="0"/>
              <a:ea typeface="Times New Roman" panose="02020603050405020304" pitchFamily="18" charset="0"/>
            </a:endParaRPr>
          </a:p>
          <a:p>
            <a:pPr lvl="1"/>
            <a:r>
              <a:rPr lang="en-US" sz="3200" b="1" dirty="0">
                <a:effectLst/>
                <a:latin typeface="Times New Roman" panose="02020603050405020304" pitchFamily="18" charset="0"/>
                <a:ea typeface="Times New Roman" panose="02020603050405020304" pitchFamily="18" charset="0"/>
              </a:rPr>
              <a:t>4. </a:t>
            </a:r>
            <a:r>
              <a:rPr lang="en-US" sz="3200" b="1" dirty="0">
                <a:effectLst/>
                <a:latin typeface="Arial Narrow" panose="020B0606020202030204" pitchFamily="34" charset="0"/>
                <a:ea typeface="Times New Roman" panose="02020603050405020304" pitchFamily="18" charset="0"/>
              </a:rPr>
              <a:t>Societal Expectations:</a:t>
            </a:r>
            <a:r>
              <a:rPr lang="en-US" sz="3200" dirty="0">
                <a:effectLst/>
                <a:latin typeface="Arial Narrow" panose="020B0606020202030204" pitchFamily="34" charset="0"/>
                <a:ea typeface="Times New Roman" panose="02020603050405020304" pitchFamily="18" charset="0"/>
              </a:rPr>
              <a:t> Societal norms and expectations regarding motherhood and money can influence individual experiences. In some cultures, or societies, there may be pressure on mothers to prioritize traditional caregiving roles over pursuing careers or financial independence. Economic disparities can exacerbate inequalities in access to resources and opportunities for mothers and their families.</a:t>
            </a:r>
          </a:p>
          <a:p>
            <a:pPr lvl="1"/>
            <a:endParaRPr lang="en-US" sz="3200" dirty="0">
              <a:latin typeface="Arial Narrow" panose="020B0606020202030204" pitchFamily="34" charset="0"/>
            </a:endParaRPr>
          </a:p>
          <a:p>
            <a:pPr lvl="1"/>
            <a:r>
              <a:rPr lang="en-US" sz="3200" b="1" dirty="0">
                <a:latin typeface="Arial Narrow" panose="020B0606020202030204" pitchFamily="34" charset="0"/>
              </a:rPr>
              <a:t>5.Financial Planning</a:t>
            </a:r>
            <a:r>
              <a:rPr lang="en-US" sz="3200" dirty="0">
                <a:latin typeface="Arial Narrow" panose="020B0606020202030204" pitchFamily="34" charset="0"/>
              </a:rPr>
              <a:t>: Effective financial planning is essential for mothers to secure their own financial futures and provide for their children's needs. This includes budgeting, saving for emergencies, retirement planning, and investing in assets that generate long-term wealth. Financial literacy and access to resources for financial education and support are important for empowering mothers to make informed decisions about managing their finances. </a:t>
            </a:r>
          </a:p>
          <a:p>
            <a:pPr lvl="1"/>
            <a:endParaRPr lang="en-US" sz="3200" dirty="0">
              <a:latin typeface="Arial Narrow" panose="020B0606020202030204" pitchFamily="34" charset="0"/>
            </a:endParaRPr>
          </a:p>
          <a:p>
            <a:pPr lvl="1"/>
            <a:r>
              <a:rPr lang="en-US" sz="3200" b="1" dirty="0">
                <a:latin typeface="Arial Narrow" panose="020B0606020202030204" pitchFamily="34" charset="0"/>
              </a:rPr>
              <a:t>6.Impact of Motherhood on Income</a:t>
            </a:r>
            <a:r>
              <a:rPr lang="en-US" sz="3200" dirty="0">
                <a:latin typeface="Arial Narrow" panose="020B0606020202030204" pitchFamily="34" charset="0"/>
              </a:rPr>
              <a:t>: Motherhood can have implications for women's income and earning potential. Factors such as career interruptions, part-time employment, and the motherhood penalty (i.e., the negative impact of motherhood on women's earnings and career advancement) can contribute to disparities in income between mothers and non-mothers. Addressing these disparities requires policy interventions to promote gender equity in the workplace and support systems that enable mothers to balance work and family responsibilities.</a:t>
            </a:r>
            <a:endParaRPr lang="en-NG" sz="3200" dirty="0">
              <a:latin typeface="Arial Narrow" panose="020B0606020202030204" pitchFamily="34" charset="0"/>
            </a:endParaRPr>
          </a:p>
          <a:p>
            <a:pPr lvl="1"/>
            <a:endParaRPr lang="en-NG" sz="3200" dirty="0">
              <a:latin typeface="Arial Narrow" panose="020B0606020202030204" pitchFamily="34" charset="0"/>
            </a:endParaRPr>
          </a:p>
          <a:p>
            <a:pPr lvl="1"/>
            <a:endParaRPr lang="en-NG" sz="3200" dirty="0">
              <a:effectLst/>
              <a:latin typeface="Times New Roman" panose="02020603050405020304" pitchFamily="18" charset="0"/>
              <a:ea typeface="Times New Roman" panose="02020603050405020304" pitchFamily="18" charset="0"/>
            </a:endParaRPr>
          </a:p>
          <a:p>
            <a:endParaRPr lang="en-NG" sz="2800" dirty="0">
              <a:effectLst/>
              <a:latin typeface="Arial Narrow" panose="020B0606020202030204" pitchFamily="34" charset="0"/>
              <a:ea typeface="Times New Roman" panose="02020603050405020304" pitchFamily="18" charset="0"/>
            </a:endParaRPr>
          </a:p>
        </p:txBody>
      </p:sp>
      <p:sp>
        <p:nvSpPr>
          <p:cNvPr id="6" name="Freeform 6"/>
          <p:cNvSpPr/>
          <p:nvPr/>
        </p:nvSpPr>
        <p:spPr>
          <a:xfrm>
            <a:off x="15316200" y="190500"/>
            <a:ext cx="1775268" cy="838200"/>
          </a:xfrm>
          <a:custGeom>
            <a:avLst/>
            <a:gdLst/>
            <a:ahLst/>
            <a:cxnLst/>
            <a:rect l="l" t="t" r="r" b="b"/>
            <a:pathLst>
              <a:path w="2560521" h="985907">
                <a:moveTo>
                  <a:pt x="0" y="0"/>
                </a:moveTo>
                <a:lnTo>
                  <a:pt x="2560521" y="0"/>
                </a:lnTo>
                <a:lnTo>
                  <a:pt x="2560521" y="985907"/>
                </a:lnTo>
                <a:lnTo>
                  <a:pt x="0" y="985907"/>
                </a:lnTo>
                <a:lnTo>
                  <a:pt x="0" y="0"/>
                </a:lnTo>
                <a:close/>
              </a:path>
            </a:pathLst>
          </a:custGeom>
          <a:blipFill>
            <a:blip r:embed="rId2"/>
            <a:stretch>
              <a:fillRect/>
            </a:stretch>
          </a:blipFill>
        </p:spPr>
        <p:txBody>
          <a:bodyPr/>
          <a:lstStyle/>
          <a:p>
            <a:endParaRPr lang="en-NG" dirty="0"/>
          </a:p>
        </p:txBody>
      </p:sp>
      <p:grpSp>
        <p:nvGrpSpPr>
          <p:cNvPr id="9" name="Group 7">
            <a:extLst>
              <a:ext uri="{FF2B5EF4-FFF2-40B4-BE49-F238E27FC236}">
                <a16:creationId xmlns:a16="http://schemas.microsoft.com/office/drawing/2014/main" id="{F3E3317A-ACE4-B27C-49E5-D04EE9307C0D}"/>
              </a:ext>
            </a:extLst>
          </p:cNvPr>
          <p:cNvGrpSpPr/>
          <p:nvPr/>
        </p:nvGrpSpPr>
        <p:grpSpPr>
          <a:xfrm>
            <a:off x="-38482" y="9615934"/>
            <a:ext cx="18345725" cy="690180"/>
            <a:chOff x="0" y="-38100"/>
            <a:chExt cx="4831796" cy="181776"/>
          </a:xfrm>
        </p:grpSpPr>
        <p:sp>
          <p:nvSpPr>
            <p:cNvPr id="10" name="Freeform 8">
              <a:extLst>
                <a:ext uri="{FF2B5EF4-FFF2-40B4-BE49-F238E27FC236}">
                  <a16:creationId xmlns:a16="http://schemas.microsoft.com/office/drawing/2014/main" id="{F944BF9E-FC66-85F0-3873-B0EC9BAF0317}"/>
                </a:ext>
              </a:extLst>
            </p:cNvPr>
            <p:cNvSpPr/>
            <p:nvPr/>
          </p:nvSpPr>
          <p:spPr>
            <a:xfrm>
              <a:off x="5068" y="71823"/>
              <a:ext cx="4826728" cy="66819"/>
            </a:xfrm>
            <a:custGeom>
              <a:avLst/>
              <a:gdLst/>
              <a:ahLst/>
              <a:cxnLst/>
              <a:rect l="l" t="t" r="r" b="b"/>
              <a:pathLst>
                <a:path w="4826728" h="143676">
                  <a:moveTo>
                    <a:pt x="0" y="0"/>
                  </a:moveTo>
                  <a:lnTo>
                    <a:pt x="4826728" y="0"/>
                  </a:lnTo>
                  <a:lnTo>
                    <a:pt x="4826728" y="143676"/>
                  </a:lnTo>
                  <a:lnTo>
                    <a:pt x="0" y="143676"/>
                  </a:lnTo>
                  <a:close/>
                </a:path>
              </a:pathLst>
            </a:custGeom>
            <a:solidFill>
              <a:srgbClr val="D42E11"/>
            </a:solidFill>
          </p:spPr>
          <p:txBody>
            <a:bodyPr/>
            <a:lstStyle/>
            <a:p>
              <a:endParaRPr lang="en-NG" dirty="0"/>
            </a:p>
          </p:txBody>
        </p:sp>
        <p:sp>
          <p:nvSpPr>
            <p:cNvPr id="11" name="TextBox 9">
              <a:extLst>
                <a:ext uri="{FF2B5EF4-FFF2-40B4-BE49-F238E27FC236}">
                  <a16:creationId xmlns:a16="http://schemas.microsoft.com/office/drawing/2014/main" id="{6782A286-CC15-95F4-874E-D91175D7ED85}"/>
                </a:ext>
              </a:extLst>
            </p:cNvPr>
            <p:cNvSpPr txBox="1"/>
            <p:nvPr/>
          </p:nvSpPr>
          <p:spPr>
            <a:xfrm>
              <a:off x="0" y="-38100"/>
              <a:ext cx="4826728" cy="181776"/>
            </a:xfrm>
            <a:prstGeom prst="rect">
              <a:avLst/>
            </a:prstGeom>
          </p:spPr>
          <p:txBody>
            <a:bodyPr lIns="50800" tIns="50800" rIns="50800" bIns="50800" rtlCol="0" anchor="ctr"/>
            <a:lstStyle/>
            <a:p>
              <a:pPr algn="ctr">
                <a:lnSpc>
                  <a:spcPts val="2659"/>
                </a:lnSpc>
              </a:pPr>
              <a:endParaRPr/>
            </a:p>
          </p:txBody>
        </p:sp>
      </p:grpSp>
    </p:spTree>
    <p:extLst>
      <p:ext uri="{BB962C8B-B14F-4D97-AF65-F5344CB8AC3E}">
        <p14:creationId xmlns:p14="http://schemas.microsoft.com/office/powerpoint/2010/main" val="3291435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659034" y="328465"/>
            <a:ext cx="11451190" cy="562270"/>
          </a:xfrm>
          <a:prstGeom prst="rect">
            <a:avLst/>
          </a:prstGeom>
        </p:spPr>
        <p:txBody>
          <a:bodyPr wrap="square" lIns="0" tIns="0" rIns="0" bIns="0" rtlCol="0" anchor="t">
            <a:spAutoFit/>
          </a:bodyPr>
          <a:lstStyle/>
          <a:p>
            <a:pPr>
              <a:lnSpc>
                <a:spcPct val="107000"/>
              </a:lnSpc>
              <a:spcAft>
                <a:spcPts val="800"/>
              </a:spcAft>
              <a:tabLst>
                <a:tab pos="615950" algn="l"/>
              </a:tabLst>
            </a:pPr>
            <a:r>
              <a:rPr lang="en-US" sz="36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How motherhood can change the approach to finances</a:t>
            </a:r>
            <a:endParaRPr lang="en-NG"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Freeform 6"/>
          <p:cNvSpPr/>
          <p:nvPr/>
        </p:nvSpPr>
        <p:spPr>
          <a:xfrm>
            <a:off x="15316200" y="190500"/>
            <a:ext cx="1775268" cy="838200"/>
          </a:xfrm>
          <a:custGeom>
            <a:avLst/>
            <a:gdLst/>
            <a:ahLst/>
            <a:cxnLst/>
            <a:rect l="l" t="t" r="r" b="b"/>
            <a:pathLst>
              <a:path w="2560521" h="985907">
                <a:moveTo>
                  <a:pt x="0" y="0"/>
                </a:moveTo>
                <a:lnTo>
                  <a:pt x="2560521" y="0"/>
                </a:lnTo>
                <a:lnTo>
                  <a:pt x="2560521" y="985907"/>
                </a:lnTo>
                <a:lnTo>
                  <a:pt x="0" y="985907"/>
                </a:lnTo>
                <a:lnTo>
                  <a:pt x="0" y="0"/>
                </a:lnTo>
                <a:close/>
              </a:path>
            </a:pathLst>
          </a:custGeom>
          <a:blipFill>
            <a:blip r:embed="rId2"/>
            <a:stretch>
              <a:fillRect/>
            </a:stretch>
          </a:blipFill>
        </p:spPr>
        <p:txBody>
          <a:bodyPr/>
          <a:lstStyle/>
          <a:p>
            <a:endParaRPr lang="en-NG" dirty="0"/>
          </a:p>
        </p:txBody>
      </p:sp>
      <p:grpSp>
        <p:nvGrpSpPr>
          <p:cNvPr id="9" name="Group 7">
            <a:extLst>
              <a:ext uri="{FF2B5EF4-FFF2-40B4-BE49-F238E27FC236}">
                <a16:creationId xmlns:a16="http://schemas.microsoft.com/office/drawing/2014/main" id="{F3E3317A-ACE4-B27C-49E5-D04EE9307C0D}"/>
              </a:ext>
            </a:extLst>
          </p:cNvPr>
          <p:cNvGrpSpPr/>
          <p:nvPr/>
        </p:nvGrpSpPr>
        <p:grpSpPr>
          <a:xfrm>
            <a:off x="-38482" y="9615934"/>
            <a:ext cx="18345725" cy="690180"/>
            <a:chOff x="0" y="-38100"/>
            <a:chExt cx="4831796" cy="181776"/>
          </a:xfrm>
        </p:grpSpPr>
        <p:sp>
          <p:nvSpPr>
            <p:cNvPr id="10" name="Freeform 8">
              <a:extLst>
                <a:ext uri="{FF2B5EF4-FFF2-40B4-BE49-F238E27FC236}">
                  <a16:creationId xmlns:a16="http://schemas.microsoft.com/office/drawing/2014/main" id="{F944BF9E-FC66-85F0-3873-B0EC9BAF0317}"/>
                </a:ext>
              </a:extLst>
            </p:cNvPr>
            <p:cNvSpPr/>
            <p:nvPr/>
          </p:nvSpPr>
          <p:spPr>
            <a:xfrm>
              <a:off x="5068" y="71823"/>
              <a:ext cx="4826728" cy="66819"/>
            </a:xfrm>
            <a:custGeom>
              <a:avLst/>
              <a:gdLst/>
              <a:ahLst/>
              <a:cxnLst/>
              <a:rect l="l" t="t" r="r" b="b"/>
              <a:pathLst>
                <a:path w="4826728" h="143676">
                  <a:moveTo>
                    <a:pt x="0" y="0"/>
                  </a:moveTo>
                  <a:lnTo>
                    <a:pt x="4826728" y="0"/>
                  </a:lnTo>
                  <a:lnTo>
                    <a:pt x="4826728" y="143676"/>
                  </a:lnTo>
                  <a:lnTo>
                    <a:pt x="0" y="143676"/>
                  </a:lnTo>
                  <a:close/>
                </a:path>
              </a:pathLst>
            </a:custGeom>
            <a:solidFill>
              <a:srgbClr val="D42E11"/>
            </a:solidFill>
          </p:spPr>
          <p:txBody>
            <a:bodyPr/>
            <a:lstStyle/>
            <a:p>
              <a:endParaRPr lang="en-NG" dirty="0"/>
            </a:p>
          </p:txBody>
        </p:sp>
        <p:sp>
          <p:nvSpPr>
            <p:cNvPr id="11" name="TextBox 9">
              <a:extLst>
                <a:ext uri="{FF2B5EF4-FFF2-40B4-BE49-F238E27FC236}">
                  <a16:creationId xmlns:a16="http://schemas.microsoft.com/office/drawing/2014/main" id="{6782A286-CC15-95F4-874E-D91175D7ED85}"/>
                </a:ext>
              </a:extLst>
            </p:cNvPr>
            <p:cNvSpPr txBox="1"/>
            <p:nvPr/>
          </p:nvSpPr>
          <p:spPr>
            <a:xfrm>
              <a:off x="0" y="-38100"/>
              <a:ext cx="4826728" cy="181776"/>
            </a:xfrm>
            <a:prstGeom prst="rect">
              <a:avLst/>
            </a:prstGeom>
          </p:spPr>
          <p:txBody>
            <a:bodyPr lIns="50800" tIns="50800" rIns="50800" bIns="50800" rtlCol="0" anchor="ctr"/>
            <a:lstStyle/>
            <a:p>
              <a:pPr algn="ctr">
                <a:lnSpc>
                  <a:spcPts val="2659"/>
                </a:lnSpc>
              </a:pPr>
              <a:endParaRPr/>
            </a:p>
          </p:txBody>
        </p:sp>
      </p:grpSp>
      <p:sp>
        <p:nvSpPr>
          <p:cNvPr id="5" name="TextBox 4">
            <a:extLst>
              <a:ext uri="{FF2B5EF4-FFF2-40B4-BE49-F238E27FC236}">
                <a16:creationId xmlns:a16="http://schemas.microsoft.com/office/drawing/2014/main" id="{549896F3-8AD8-3E1F-C1AF-9EA88F649828}"/>
              </a:ext>
            </a:extLst>
          </p:cNvPr>
          <p:cNvSpPr txBox="1"/>
          <p:nvPr/>
        </p:nvSpPr>
        <p:spPr>
          <a:xfrm>
            <a:off x="655317" y="1028700"/>
            <a:ext cx="15495366" cy="8058809"/>
          </a:xfrm>
          <a:prstGeom prst="rect">
            <a:avLst/>
          </a:prstGeom>
          <a:noFill/>
        </p:spPr>
        <p:txBody>
          <a:bodyPr wrap="square">
            <a:spAutoFit/>
          </a:bodyPr>
          <a:lstStyle/>
          <a:p>
            <a:pPr>
              <a:lnSpc>
                <a:spcPct val="107000"/>
              </a:lnSpc>
              <a:spcAft>
                <a:spcPts val="800"/>
              </a:spcAft>
              <a:tabLst>
                <a:tab pos="615950" algn="l"/>
              </a:tabLst>
            </a:pPr>
            <a:r>
              <a:rPr lang="en-US" sz="3200" dirty="0">
                <a:latin typeface="Arial Narrow" panose="020B0606020202030204" pitchFamily="34" charset="0"/>
              </a:rPr>
              <a:t>Motherhood can significantly impact one’s approach to finances in various ways:</a:t>
            </a:r>
            <a:endParaRPr lang="en-NG" sz="3200" dirty="0">
              <a:latin typeface="Arial Narrow" panose="020B0606020202030204" pitchFamily="34" charset="0"/>
            </a:endParaRPr>
          </a:p>
          <a:p>
            <a:pPr lvl="0" indent="-342900">
              <a:lnSpc>
                <a:spcPct val="107000"/>
              </a:lnSpc>
              <a:buFont typeface="+mj-lt"/>
              <a:buAutoNum type="arabicPeriod"/>
              <a:tabLst>
                <a:tab pos="615950" algn="l"/>
              </a:tabLst>
            </a:pPr>
            <a:r>
              <a:rPr lang="en-US" sz="3200" b="1" dirty="0">
                <a:latin typeface="Arial Narrow" panose="020B0606020202030204" pitchFamily="34" charset="0"/>
              </a:rPr>
              <a:t>Setting the right priorities</a:t>
            </a:r>
            <a:r>
              <a:rPr lang="en-US" sz="3200" dirty="0">
                <a:latin typeface="Arial Narrow" panose="020B0606020202030204" pitchFamily="34" charset="0"/>
              </a:rPr>
              <a:t>: After becoming a mother, priorities often shift towards providing for the well-being of the child. </a:t>
            </a:r>
          </a:p>
          <a:p>
            <a:pPr lvl="0" indent="-342900">
              <a:lnSpc>
                <a:spcPct val="107000"/>
              </a:lnSpc>
              <a:buFont typeface="+mj-lt"/>
              <a:buAutoNum type="arabicPeriod"/>
              <a:tabLst>
                <a:tab pos="615950" algn="l"/>
              </a:tabLst>
            </a:pPr>
            <a:endParaRPr lang="en-NG" sz="3200" dirty="0">
              <a:latin typeface="Arial Narrow" panose="020B0606020202030204" pitchFamily="34" charset="0"/>
            </a:endParaRPr>
          </a:p>
          <a:p>
            <a:pPr lvl="0" indent="-342900">
              <a:lnSpc>
                <a:spcPct val="107000"/>
              </a:lnSpc>
              <a:buFont typeface="+mj-lt"/>
              <a:buAutoNum type="arabicPeriod"/>
              <a:tabLst>
                <a:tab pos="615950" algn="l"/>
              </a:tabLst>
            </a:pPr>
            <a:r>
              <a:rPr lang="en-US" sz="3200" b="1" dirty="0">
                <a:latin typeface="Arial Narrow" panose="020B0606020202030204" pitchFamily="34" charset="0"/>
              </a:rPr>
              <a:t>Budgeting: </a:t>
            </a:r>
            <a:r>
              <a:rPr lang="en-US" sz="3200" dirty="0">
                <a:latin typeface="Arial Narrow" panose="020B0606020202030204" pitchFamily="34" charset="0"/>
              </a:rPr>
              <a:t>Mothers may become more diligent in budgeting and managing household finances to ensure that there are adequate resources to support the family's needs.</a:t>
            </a:r>
          </a:p>
          <a:p>
            <a:pPr lvl="0" indent="-342900">
              <a:lnSpc>
                <a:spcPct val="107000"/>
              </a:lnSpc>
              <a:buFont typeface="+mj-lt"/>
              <a:buAutoNum type="arabicPeriod"/>
              <a:tabLst>
                <a:tab pos="615950" algn="l"/>
              </a:tabLst>
            </a:pPr>
            <a:endParaRPr lang="en-NG" sz="3200" dirty="0">
              <a:latin typeface="Arial Narrow" panose="020B0606020202030204" pitchFamily="34" charset="0"/>
            </a:endParaRPr>
          </a:p>
          <a:p>
            <a:pPr lvl="0" indent="-342900">
              <a:lnSpc>
                <a:spcPct val="107000"/>
              </a:lnSpc>
              <a:buFont typeface="+mj-lt"/>
              <a:buAutoNum type="arabicPeriod"/>
              <a:tabLst>
                <a:tab pos="615950" algn="l"/>
              </a:tabLst>
            </a:pPr>
            <a:r>
              <a:rPr lang="en-US" sz="3200" b="1" dirty="0">
                <a:latin typeface="Arial Narrow" panose="020B0606020202030204" pitchFamily="34" charset="0"/>
              </a:rPr>
              <a:t>Long-term Planning: </a:t>
            </a:r>
            <a:r>
              <a:rPr lang="en-US" sz="3200" dirty="0">
                <a:latin typeface="Arial Narrow" panose="020B0606020202030204" pitchFamily="34" charset="0"/>
              </a:rPr>
              <a:t>Motherhood often prompts individuals to think more about the future and plan for the long term.</a:t>
            </a:r>
          </a:p>
          <a:p>
            <a:pPr lvl="0" indent="-342900">
              <a:lnSpc>
                <a:spcPct val="107000"/>
              </a:lnSpc>
              <a:buFont typeface="+mj-lt"/>
              <a:buAutoNum type="arabicPeriod"/>
              <a:tabLst>
                <a:tab pos="615950" algn="l"/>
              </a:tabLst>
            </a:pPr>
            <a:endParaRPr lang="en-NG" sz="3200" dirty="0">
              <a:latin typeface="Arial Narrow" panose="020B0606020202030204" pitchFamily="34" charset="0"/>
            </a:endParaRPr>
          </a:p>
          <a:p>
            <a:pPr lvl="0" indent="-342900">
              <a:lnSpc>
                <a:spcPct val="107000"/>
              </a:lnSpc>
              <a:buFont typeface="+mj-lt"/>
              <a:buAutoNum type="arabicPeriod"/>
              <a:tabLst>
                <a:tab pos="615950" algn="l"/>
              </a:tabLst>
            </a:pPr>
            <a:r>
              <a:rPr lang="en-US" sz="3200" b="1" dirty="0">
                <a:latin typeface="Arial Narrow" panose="020B0606020202030204" pitchFamily="34" charset="0"/>
              </a:rPr>
              <a:t>Creating Emergency Funds</a:t>
            </a:r>
            <a:r>
              <a:rPr lang="en-US" sz="3200" dirty="0">
                <a:latin typeface="Arial Narrow" panose="020B0606020202030204" pitchFamily="34" charset="0"/>
              </a:rPr>
              <a:t>: Motherhood can highlight the importance of having financial safety nets in place for unexpected expenses or emergencies.</a:t>
            </a:r>
          </a:p>
          <a:p>
            <a:pPr lvl="0" indent="-342900">
              <a:lnSpc>
                <a:spcPct val="107000"/>
              </a:lnSpc>
              <a:buFont typeface="+mj-lt"/>
              <a:buAutoNum type="arabicPeriod"/>
              <a:tabLst>
                <a:tab pos="615950" algn="l"/>
              </a:tabLst>
            </a:pPr>
            <a:endParaRPr lang="en-NG" sz="3200" dirty="0">
              <a:latin typeface="Arial Narrow" panose="020B0606020202030204" pitchFamily="34" charset="0"/>
            </a:endParaRPr>
          </a:p>
          <a:p>
            <a:pPr lvl="0" indent="-342900">
              <a:lnSpc>
                <a:spcPct val="107000"/>
              </a:lnSpc>
              <a:spcAft>
                <a:spcPts val="800"/>
              </a:spcAft>
              <a:buFont typeface="+mj-lt"/>
              <a:buAutoNum type="arabicPeriod"/>
              <a:tabLst>
                <a:tab pos="615950" algn="l"/>
              </a:tabLst>
            </a:pPr>
            <a:r>
              <a:rPr lang="en-US" sz="3200" b="1" dirty="0">
                <a:latin typeface="Arial Narrow" panose="020B0606020202030204" pitchFamily="34" charset="0"/>
              </a:rPr>
              <a:t>Financial Education: </a:t>
            </a:r>
            <a:r>
              <a:rPr lang="en-US" sz="3200" dirty="0">
                <a:latin typeface="Arial Narrow" panose="020B0606020202030204" pitchFamily="34" charset="0"/>
              </a:rPr>
              <a:t>Many mothers recognize the importance of financial literacy and seek to improve their knowledge and skills in managing money effectively. </a:t>
            </a:r>
            <a:endParaRPr lang="en-NG" sz="3200" dirty="0">
              <a:latin typeface="Arial Narrow" panose="020B0606020202030204" pitchFamily="34" charset="0"/>
            </a:endParaRPr>
          </a:p>
        </p:txBody>
      </p:sp>
    </p:spTree>
    <p:extLst>
      <p:ext uri="{BB962C8B-B14F-4D97-AF65-F5344CB8AC3E}">
        <p14:creationId xmlns:p14="http://schemas.microsoft.com/office/powerpoint/2010/main" val="847880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659034" y="328465"/>
            <a:ext cx="11451190" cy="562270"/>
          </a:xfrm>
          <a:prstGeom prst="rect">
            <a:avLst/>
          </a:prstGeom>
        </p:spPr>
        <p:txBody>
          <a:bodyPr wrap="square" lIns="0" tIns="0" rIns="0" bIns="0" rtlCol="0" anchor="t">
            <a:spAutoFit/>
          </a:bodyPr>
          <a:lstStyle/>
          <a:p>
            <a:pPr>
              <a:lnSpc>
                <a:spcPct val="107000"/>
              </a:lnSpc>
              <a:spcAft>
                <a:spcPts val="800"/>
              </a:spcAft>
              <a:tabLst>
                <a:tab pos="615950" algn="l"/>
              </a:tabLst>
            </a:pPr>
            <a:r>
              <a:rPr lang="en-US" sz="36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Balancing Finances with raising a family-The 7-step approach</a:t>
            </a:r>
            <a:endParaRPr lang="en-NG"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Freeform 6"/>
          <p:cNvSpPr/>
          <p:nvPr/>
        </p:nvSpPr>
        <p:spPr>
          <a:xfrm>
            <a:off x="15316200" y="190500"/>
            <a:ext cx="1775268" cy="838200"/>
          </a:xfrm>
          <a:custGeom>
            <a:avLst/>
            <a:gdLst/>
            <a:ahLst/>
            <a:cxnLst/>
            <a:rect l="l" t="t" r="r" b="b"/>
            <a:pathLst>
              <a:path w="2560521" h="985907">
                <a:moveTo>
                  <a:pt x="0" y="0"/>
                </a:moveTo>
                <a:lnTo>
                  <a:pt x="2560521" y="0"/>
                </a:lnTo>
                <a:lnTo>
                  <a:pt x="2560521" y="985907"/>
                </a:lnTo>
                <a:lnTo>
                  <a:pt x="0" y="985907"/>
                </a:lnTo>
                <a:lnTo>
                  <a:pt x="0" y="0"/>
                </a:lnTo>
                <a:close/>
              </a:path>
            </a:pathLst>
          </a:custGeom>
          <a:blipFill>
            <a:blip r:embed="rId2"/>
            <a:stretch>
              <a:fillRect/>
            </a:stretch>
          </a:blipFill>
        </p:spPr>
        <p:txBody>
          <a:bodyPr/>
          <a:lstStyle/>
          <a:p>
            <a:endParaRPr lang="en-NG" dirty="0"/>
          </a:p>
        </p:txBody>
      </p:sp>
      <p:grpSp>
        <p:nvGrpSpPr>
          <p:cNvPr id="9" name="Group 7">
            <a:extLst>
              <a:ext uri="{FF2B5EF4-FFF2-40B4-BE49-F238E27FC236}">
                <a16:creationId xmlns:a16="http://schemas.microsoft.com/office/drawing/2014/main" id="{F3E3317A-ACE4-B27C-49E5-D04EE9307C0D}"/>
              </a:ext>
            </a:extLst>
          </p:cNvPr>
          <p:cNvGrpSpPr/>
          <p:nvPr/>
        </p:nvGrpSpPr>
        <p:grpSpPr>
          <a:xfrm>
            <a:off x="-38482" y="9615934"/>
            <a:ext cx="18345725" cy="690180"/>
            <a:chOff x="0" y="-38100"/>
            <a:chExt cx="4831796" cy="181776"/>
          </a:xfrm>
        </p:grpSpPr>
        <p:sp>
          <p:nvSpPr>
            <p:cNvPr id="10" name="Freeform 8">
              <a:extLst>
                <a:ext uri="{FF2B5EF4-FFF2-40B4-BE49-F238E27FC236}">
                  <a16:creationId xmlns:a16="http://schemas.microsoft.com/office/drawing/2014/main" id="{F944BF9E-FC66-85F0-3873-B0EC9BAF0317}"/>
                </a:ext>
              </a:extLst>
            </p:cNvPr>
            <p:cNvSpPr/>
            <p:nvPr/>
          </p:nvSpPr>
          <p:spPr>
            <a:xfrm>
              <a:off x="5068" y="71823"/>
              <a:ext cx="4826728" cy="66819"/>
            </a:xfrm>
            <a:custGeom>
              <a:avLst/>
              <a:gdLst/>
              <a:ahLst/>
              <a:cxnLst/>
              <a:rect l="l" t="t" r="r" b="b"/>
              <a:pathLst>
                <a:path w="4826728" h="143676">
                  <a:moveTo>
                    <a:pt x="0" y="0"/>
                  </a:moveTo>
                  <a:lnTo>
                    <a:pt x="4826728" y="0"/>
                  </a:lnTo>
                  <a:lnTo>
                    <a:pt x="4826728" y="143676"/>
                  </a:lnTo>
                  <a:lnTo>
                    <a:pt x="0" y="143676"/>
                  </a:lnTo>
                  <a:close/>
                </a:path>
              </a:pathLst>
            </a:custGeom>
            <a:solidFill>
              <a:srgbClr val="D42E11"/>
            </a:solidFill>
          </p:spPr>
          <p:txBody>
            <a:bodyPr/>
            <a:lstStyle/>
            <a:p>
              <a:endParaRPr lang="en-NG" dirty="0"/>
            </a:p>
          </p:txBody>
        </p:sp>
        <p:sp>
          <p:nvSpPr>
            <p:cNvPr id="11" name="TextBox 9">
              <a:extLst>
                <a:ext uri="{FF2B5EF4-FFF2-40B4-BE49-F238E27FC236}">
                  <a16:creationId xmlns:a16="http://schemas.microsoft.com/office/drawing/2014/main" id="{6782A286-CC15-95F4-874E-D91175D7ED85}"/>
                </a:ext>
              </a:extLst>
            </p:cNvPr>
            <p:cNvSpPr txBox="1"/>
            <p:nvPr/>
          </p:nvSpPr>
          <p:spPr>
            <a:xfrm>
              <a:off x="0" y="-38100"/>
              <a:ext cx="4826728" cy="181776"/>
            </a:xfrm>
            <a:prstGeom prst="rect">
              <a:avLst/>
            </a:prstGeom>
          </p:spPr>
          <p:txBody>
            <a:bodyPr lIns="50800" tIns="50800" rIns="50800" bIns="50800" rtlCol="0" anchor="ctr"/>
            <a:lstStyle/>
            <a:p>
              <a:pPr algn="ctr">
                <a:lnSpc>
                  <a:spcPts val="2659"/>
                </a:lnSpc>
              </a:pPr>
              <a:endParaRPr/>
            </a:p>
          </p:txBody>
        </p:sp>
      </p:grpSp>
      <p:sp>
        <p:nvSpPr>
          <p:cNvPr id="5" name="TextBox 4">
            <a:extLst>
              <a:ext uri="{FF2B5EF4-FFF2-40B4-BE49-F238E27FC236}">
                <a16:creationId xmlns:a16="http://schemas.microsoft.com/office/drawing/2014/main" id="{549896F3-8AD8-3E1F-C1AF-9EA88F649828}"/>
              </a:ext>
            </a:extLst>
          </p:cNvPr>
          <p:cNvSpPr txBox="1"/>
          <p:nvPr/>
        </p:nvSpPr>
        <p:spPr>
          <a:xfrm>
            <a:off x="655317" y="1028700"/>
            <a:ext cx="15495366" cy="7960000"/>
          </a:xfrm>
          <a:prstGeom prst="rect">
            <a:avLst/>
          </a:prstGeom>
          <a:noFill/>
        </p:spPr>
        <p:txBody>
          <a:bodyPr wrap="square">
            <a:spAutoFit/>
          </a:bodyPr>
          <a:lstStyle/>
          <a:p>
            <a:pPr marL="342900" lvl="0" indent="-342900">
              <a:lnSpc>
                <a:spcPct val="107000"/>
              </a:lnSpc>
              <a:buFont typeface="+mj-lt"/>
              <a:buAutoNum type="arabicPeriod"/>
              <a:tabLst>
                <a:tab pos="615950" algn="l"/>
              </a:tabLst>
            </a:pPr>
            <a:r>
              <a:rPr lang="en-US" sz="32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Create a Budget</a:t>
            </a:r>
            <a:r>
              <a:rPr lang="en-US" sz="3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 Develop a comprehensive budget that outlines your household income and expenses. </a:t>
            </a:r>
          </a:p>
          <a:p>
            <a:pPr marL="342900" lvl="0" indent="-342900">
              <a:lnSpc>
                <a:spcPct val="107000"/>
              </a:lnSpc>
              <a:buFont typeface="+mj-lt"/>
              <a:buAutoNum type="arabicPeriod"/>
              <a:tabLst>
                <a:tab pos="615950" algn="l"/>
              </a:tabLst>
            </a:pPr>
            <a:endParaRPr lang="en-US" sz="3200" b="1" dirty="0">
              <a:solidFill>
                <a:srgbClr val="000000"/>
              </a:solidFill>
              <a:latin typeface="Arial Narrow" panose="020B0606020202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tabLst>
                <a:tab pos="615950" algn="l"/>
              </a:tabLst>
            </a:pPr>
            <a:r>
              <a:rPr lang="en-US" sz="32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Prioritize Financial Goals</a:t>
            </a:r>
            <a:r>
              <a:rPr lang="en-US" sz="3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 Identify your short-term and long-term financial goals, such as building an emergency fund, saving for your children's education, paying off debt, and planning for retirement. Prioritize these goals based on their importance and allocate resources accordingly. </a:t>
            </a:r>
          </a:p>
          <a:p>
            <a:pPr marL="342900" lvl="0" indent="-342900">
              <a:lnSpc>
                <a:spcPct val="107000"/>
              </a:lnSpc>
              <a:buFont typeface="+mj-lt"/>
              <a:buAutoNum type="arabicPeriod"/>
              <a:tabLst>
                <a:tab pos="615950" algn="l"/>
              </a:tabLst>
            </a:pPr>
            <a:endParaRPr lang="en-US" sz="3200" b="1" dirty="0">
              <a:solidFill>
                <a:srgbClr val="000000"/>
              </a:solidFill>
              <a:latin typeface="Arial Narrow" panose="020B0606020202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tabLst>
                <a:tab pos="615950" algn="l"/>
              </a:tabLst>
            </a:pPr>
            <a:r>
              <a:rPr lang="en-US" sz="32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Live Within Your Means</a:t>
            </a:r>
            <a:r>
              <a:rPr lang="en-US" sz="3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 Avoid overspending and live within your means by sticking to your budget and avoiding unnecessary expenses. </a:t>
            </a:r>
          </a:p>
          <a:p>
            <a:pPr marL="342900" lvl="0" indent="-342900">
              <a:lnSpc>
                <a:spcPct val="107000"/>
              </a:lnSpc>
              <a:buFont typeface="+mj-lt"/>
              <a:buAutoNum type="arabicPeriod"/>
              <a:tabLst>
                <a:tab pos="615950" algn="l"/>
              </a:tabLst>
            </a:pPr>
            <a:endParaRPr lang="en-US" sz="3200" b="1" dirty="0">
              <a:solidFill>
                <a:srgbClr val="000000"/>
              </a:solidFill>
              <a:latin typeface="Arial Narrow" panose="020B0606020202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tabLst>
                <a:tab pos="615950" algn="l"/>
              </a:tabLst>
            </a:pPr>
            <a:r>
              <a:rPr lang="en-US" sz="32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Communicate Openly:</a:t>
            </a:r>
            <a:r>
              <a:rPr lang="en-US" sz="3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 Foster open communication with your partner and children about financial matters</a:t>
            </a:r>
          </a:p>
          <a:p>
            <a:pPr marL="342900" lvl="0" indent="-342900">
              <a:lnSpc>
                <a:spcPct val="107000"/>
              </a:lnSpc>
              <a:buFont typeface="+mj-lt"/>
              <a:buAutoNum type="arabicPeriod"/>
              <a:tabLst>
                <a:tab pos="615950" algn="l"/>
              </a:tabLst>
            </a:pPr>
            <a:endParaRPr lang="en-US" sz="3200" b="1" dirty="0">
              <a:solidFill>
                <a:srgbClr val="000000"/>
              </a:solidFill>
              <a:latin typeface="Arial Narrow" panose="020B0606020202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tabLst>
                <a:tab pos="615950" algn="l"/>
              </a:tabLst>
            </a:pPr>
            <a:r>
              <a:rPr lang="en-US" sz="32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Be in control of your debts:</a:t>
            </a:r>
            <a:r>
              <a:rPr lang="en-US" sz="3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Avoid being in a dire financial situation where you borrowed more than you can comfortably afford to repay. </a:t>
            </a:r>
            <a:endParaRPr lang="en-NG"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300039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1957</TotalTime>
  <Words>1325</Words>
  <Application>Microsoft Office PowerPoint</Application>
  <PresentationFormat>Custom</PresentationFormat>
  <Paragraphs>70</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 Narrow</vt:lpstr>
      <vt:lpstr>Calibri</vt:lpstr>
      <vt:lpstr>Times New Roman</vt:lpstr>
      <vt:lpstr>Aptos</vt:lpstr>
      <vt:lpstr>Canva Sans</vt:lpstr>
      <vt:lpstr>Symbol</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Investor's Blueprint 2024</dc:title>
  <cp:lastModifiedBy>Chinonso Ezurike</cp:lastModifiedBy>
  <cp:revision>7</cp:revision>
  <dcterms:created xsi:type="dcterms:W3CDTF">2006-08-16T00:00:00Z</dcterms:created>
  <dcterms:modified xsi:type="dcterms:W3CDTF">2024-03-27T06:54:12Z</dcterms:modified>
  <dc:identifier>DAF7n2AzzUw</dc:identifier>
</cp:coreProperties>
</file>